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68" r:id="rId4"/>
    <p:sldId id="270" r:id="rId5"/>
    <p:sldId id="271" r:id="rId6"/>
    <p:sldId id="318" r:id="rId7"/>
    <p:sldId id="324" r:id="rId8"/>
    <p:sldId id="321" r:id="rId9"/>
    <p:sldId id="284" r:id="rId10"/>
    <p:sldId id="294" r:id="rId11"/>
    <p:sldId id="292" r:id="rId12"/>
    <p:sldId id="275" r:id="rId13"/>
    <p:sldId id="305" r:id="rId14"/>
    <p:sldId id="307" r:id="rId15"/>
    <p:sldId id="315" r:id="rId16"/>
    <p:sldId id="276" r:id="rId17"/>
    <p:sldId id="288" r:id="rId18"/>
    <p:sldId id="277" r:id="rId19"/>
    <p:sldId id="314" r:id="rId20"/>
    <p:sldId id="316" r:id="rId21"/>
    <p:sldId id="322" r:id="rId22"/>
    <p:sldId id="297" r:id="rId23"/>
    <p:sldId id="309" r:id="rId24"/>
    <p:sldId id="279" r:id="rId25"/>
    <p:sldId id="296" r:id="rId26"/>
    <p:sldId id="295" r:id="rId27"/>
    <p:sldId id="280" r:id="rId28"/>
    <p:sldId id="274" r:id="rId29"/>
    <p:sldId id="282" r:id="rId30"/>
    <p:sldId id="283" r:id="rId31"/>
    <p:sldId id="326" r:id="rId32"/>
    <p:sldId id="281" r:id="rId33"/>
  </p:sldIdLst>
  <p:sldSz cx="12192000" cy="6858000"/>
  <p:notesSz cx="6858000" cy="9144000"/>
  <p:embeddedFontLst>
    <p:embeddedFont>
      <p:font typeface="HY견고딕" panose="0203060000010101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9FA"/>
    <a:srgbClr val="B2BBD8"/>
    <a:srgbClr val="E7EAF3"/>
    <a:srgbClr val="FFFFFF"/>
    <a:srgbClr val="64B0FB"/>
    <a:srgbClr val="E7E6E6"/>
    <a:srgbClr val="DEEEFE"/>
    <a:srgbClr val="0000FF"/>
    <a:srgbClr val="E8F4FE"/>
    <a:srgbClr val="FF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5542" autoAdjust="0"/>
  </p:normalViewPr>
  <p:slideViewPr>
    <p:cSldViewPr snapToGrid="0">
      <p:cViewPr>
        <p:scale>
          <a:sx n="75" d="100"/>
          <a:sy n="75" d="100"/>
        </p:scale>
        <p:origin x="163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01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EF294-6C2B-450F-8B21-60576F3B866F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192FF-51D4-464B-9B28-E5D4D30A4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9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저희 팀은 군중 밀집과 관련한 </a:t>
            </a:r>
            <a:r>
              <a:rPr lang="en-US" altLang="ko-KR" dirty="0"/>
              <a:t>CCTV </a:t>
            </a:r>
            <a:r>
              <a:rPr lang="ko-KR" altLang="en-US" dirty="0"/>
              <a:t>시스템을 개발하는 프로젝트를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기간은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9</a:t>
            </a:r>
            <a:r>
              <a:rPr lang="ko-KR" altLang="en-US" dirty="0"/>
              <a:t>일부터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팀원은 김수민</a:t>
            </a:r>
            <a:r>
              <a:rPr lang="en-US" altLang="ko-KR" dirty="0"/>
              <a:t>, </a:t>
            </a:r>
            <a:r>
              <a:rPr lang="ko-KR" altLang="en-US" dirty="0"/>
              <a:t>서재현</a:t>
            </a:r>
            <a:r>
              <a:rPr lang="en-US" altLang="ko-KR" dirty="0"/>
              <a:t>, </a:t>
            </a:r>
            <a:r>
              <a:rPr lang="ko-KR" altLang="en-US" dirty="0"/>
              <a:t>심현정</a:t>
            </a:r>
            <a:r>
              <a:rPr lang="en-US" altLang="ko-KR" dirty="0"/>
              <a:t>, </a:t>
            </a:r>
            <a:r>
              <a:rPr lang="ko-KR" altLang="en-US" dirty="0"/>
              <a:t>이지성</a:t>
            </a:r>
            <a:r>
              <a:rPr lang="en-US" altLang="ko-KR" dirty="0"/>
              <a:t>, </a:t>
            </a:r>
            <a:r>
              <a:rPr lang="ko-KR" altLang="en-US" dirty="0"/>
              <a:t>채수영</a:t>
            </a:r>
            <a:r>
              <a:rPr lang="en-US" altLang="ko-KR" dirty="0"/>
              <a:t>, </a:t>
            </a:r>
            <a:r>
              <a:rPr lang="ko-KR" altLang="en-US" dirty="0" err="1"/>
              <a:t>홍대길입니다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20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20E9-35D4-2C74-8583-B028EDF8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ABEC8C-EEA5-65F7-4D69-243D2AFCC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E4DA3-2AA0-0519-F4A7-BA56D54A4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3F96BB-F51B-7AFC-595F-162ECDA01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5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DC74-E815-C57D-F57B-E0A636DF2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F97E39-EFDA-460A-5D95-0C4AC3473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93484A-1C86-6E5E-6B40-5D1A284E3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68659-A7B7-FAB8-7A7F-6D1FF6C89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72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64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5FEC-F384-6EE8-4F24-266B2BF84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F2A3FA-D313-CA82-1778-F97E0C074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8951A2-BF8E-8975-CC35-7297A94B7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3799FA"/>
                </a:solidFill>
              </a:rPr>
              <a:t>저희가 구현할 딥러닝 </a:t>
            </a:r>
            <a:r>
              <a:rPr lang="en-US" altLang="ko-KR" sz="1200" b="0" dirty="0">
                <a:solidFill>
                  <a:srgbClr val="3799FA"/>
                </a:solidFill>
              </a:rPr>
              <a:t>YOLOv8 </a:t>
            </a:r>
            <a:r>
              <a:rPr lang="ko-KR" altLang="en-US" sz="1200" b="0" dirty="0">
                <a:solidFill>
                  <a:srgbClr val="3799FA"/>
                </a:solidFill>
              </a:rPr>
              <a:t>모델과 </a:t>
            </a:r>
            <a:r>
              <a:rPr lang="en-US" altLang="ko-KR" sz="1200" b="0" dirty="0">
                <a:solidFill>
                  <a:srgbClr val="3799FA"/>
                </a:solidFill>
              </a:rPr>
              <a:t>Flask </a:t>
            </a:r>
            <a:r>
              <a:rPr lang="ko-KR" altLang="en-US" sz="1200" b="0" dirty="0">
                <a:solidFill>
                  <a:srgbClr val="3799FA"/>
                </a:solidFill>
              </a:rPr>
              <a:t>연결하는 </a:t>
            </a:r>
            <a:r>
              <a:rPr lang="en-US" altLang="ko-KR" sz="1200" b="0" dirty="0">
                <a:solidFill>
                  <a:srgbClr val="3799FA"/>
                </a:solidFill>
              </a:rPr>
              <a:t>‘</a:t>
            </a:r>
            <a:r>
              <a:rPr lang="ko-KR" altLang="en-US" sz="1200" b="0" dirty="0">
                <a:solidFill>
                  <a:srgbClr val="3799FA"/>
                </a:solidFill>
              </a:rPr>
              <a:t>객체 인식</a:t>
            </a:r>
            <a:r>
              <a:rPr lang="en-US" altLang="ko-KR" sz="1200" b="0" dirty="0">
                <a:solidFill>
                  <a:srgbClr val="3799FA"/>
                </a:solidFill>
              </a:rPr>
              <a:t>‘ </a:t>
            </a:r>
            <a:r>
              <a:rPr lang="ko-KR" altLang="en-US" sz="1200" b="0" dirty="0">
                <a:solidFill>
                  <a:srgbClr val="3799FA"/>
                </a:solidFill>
              </a:rPr>
              <a:t>기능입니다</a:t>
            </a:r>
            <a:r>
              <a:rPr lang="en-US" altLang="ko-KR" sz="1200" b="0" dirty="0">
                <a:solidFill>
                  <a:srgbClr val="3799FA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3799FA"/>
                </a:solidFill>
              </a:rPr>
              <a:t>객체화 시킨 </a:t>
            </a:r>
            <a:r>
              <a:rPr lang="en-US" altLang="ko-KR" sz="1200" b="0" dirty="0">
                <a:solidFill>
                  <a:srgbClr val="3799FA"/>
                </a:solidFill>
              </a:rPr>
              <a:t>Yolo</a:t>
            </a:r>
            <a:r>
              <a:rPr lang="ko-KR" altLang="en-US" sz="1200" b="0" dirty="0">
                <a:solidFill>
                  <a:srgbClr val="3799FA"/>
                </a:solidFill>
              </a:rPr>
              <a:t> 딥러닝 모델을 </a:t>
            </a:r>
            <a:r>
              <a:rPr lang="en-US" altLang="ko-KR" sz="1200" b="0" dirty="0">
                <a:solidFill>
                  <a:srgbClr val="3799FA"/>
                </a:solidFill>
              </a:rPr>
              <a:t>CCTV</a:t>
            </a:r>
            <a:r>
              <a:rPr lang="ko-KR" altLang="en-US" sz="1200" b="0" dirty="0">
                <a:solidFill>
                  <a:srgbClr val="3799FA"/>
                </a:solidFill>
              </a:rPr>
              <a:t>의 프레임에 적용한 후 딥러닝 추론 엔진을 통해 데스크탑 모니터에 </a:t>
            </a:r>
            <a:r>
              <a:rPr lang="en-US" altLang="ko-KR" sz="1200" b="0" dirty="0">
                <a:solidFill>
                  <a:srgbClr val="3799FA"/>
                </a:solidFill>
              </a:rPr>
              <a:t>OSD </a:t>
            </a:r>
            <a:r>
              <a:rPr lang="ko-KR" altLang="en-US" sz="1200" b="0" dirty="0">
                <a:solidFill>
                  <a:srgbClr val="3799FA"/>
                </a:solidFill>
              </a:rPr>
              <a:t>출력을 합니다</a:t>
            </a:r>
            <a:r>
              <a:rPr lang="en-US" altLang="ko-KR" sz="1200" b="0" dirty="0">
                <a:solidFill>
                  <a:srgbClr val="3799FA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rgbClr val="3799FA"/>
                </a:solidFill>
              </a:rPr>
              <a:t>OSD </a:t>
            </a:r>
            <a:r>
              <a:rPr lang="ko-KR" altLang="en-US" sz="1200" b="0" dirty="0">
                <a:solidFill>
                  <a:srgbClr val="3799FA"/>
                </a:solidFill>
              </a:rPr>
              <a:t>는 </a:t>
            </a:r>
            <a:r>
              <a:rPr lang="en-US" altLang="ko-KR" sz="1200" b="0" dirty="0">
                <a:solidFill>
                  <a:srgbClr val="3799FA"/>
                </a:solidFill>
              </a:rPr>
              <a:t>On-Screen Display</a:t>
            </a:r>
            <a:r>
              <a:rPr lang="ko-KR" altLang="en-US" sz="1200" b="0" dirty="0">
                <a:solidFill>
                  <a:srgbClr val="3799FA"/>
                </a:solidFill>
              </a:rPr>
              <a:t>의 약자로</a:t>
            </a:r>
            <a:r>
              <a:rPr lang="en-US" altLang="ko-KR" sz="1200" b="0" dirty="0">
                <a:solidFill>
                  <a:srgbClr val="3799FA"/>
                </a:solidFill>
              </a:rPr>
              <a:t> </a:t>
            </a:r>
            <a:r>
              <a:rPr lang="ko-KR" altLang="en-US" sz="1200" b="0" dirty="0">
                <a:solidFill>
                  <a:srgbClr val="3799FA"/>
                </a:solidFill>
              </a:rPr>
              <a:t>화면에 정보를 시각적으로 출력하는 기술을 뜻합니다</a:t>
            </a:r>
            <a:r>
              <a:rPr lang="en-US" altLang="ko-KR" sz="1200" b="0" dirty="0">
                <a:solidFill>
                  <a:srgbClr val="3799FA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srgbClr val="3799FA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rgbClr val="3799FA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AFF06-2FB9-E927-058F-C03749E8A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92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1445-2AA0-5549-1F48-EA0D0AAB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6AC50F-D258-975F-F311-1A5D41896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6EF397-7587-9A37-2789-FA142C32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3799FA"/>
                </a:solidFill>
              </a:rPr>
              <a:t>다음으로</a:t>
            </a:r>
            <a:r>
              <a:rPr lang="en-US" altLang="ko-KR" sz="1200" b="0" dirty="0">
                <a:solidFill>
                  <a:srgbClr val="3799FA"/>
                </a:solidFill>
              </a:rPr>
              <a:t>, Yolov8</a:t>
            </a:r>
            <a:r>
              <a:rPr lang="ko-KR" altLang="en-US" sz="1200" b="0" dirty="0">
                <a:solidFill>
                  <a:srgbClr val="3799FA"/>
                </a:solidFill>
              </a:rPr>
              <a:t> 모델과 </a:t>
            </a:r>
            <a:r>
              <a:rPr lang="en-US" altLang="ko-KR" sz="1200" b="0" dirty="0">
                <a:solidFill>
                  <a:srgbClr val="3799FA"/>
                </a:solidFill>
              </a:rPr>
              <a:t>DB, Flask </a:t>
            </a:r>
            <a:r>
              <a:rPr lang="ko-KR" altLang="en-US" sz="1200" b="0" dirty="0">
                <a:solidFill>
                  <a:srgbClr val="3799FA"/>
                </a:solidFill>
              </a:rPr>
              <a:t>연결하는 </a:t>
            </a:r>
            <a:r>
              <a:rPr lang="en-US" altLang="ko-KR" sz="1200" b="0" dirty="0">
                <a:solidFill>
                  <a:srgbClr val="3799FA"/>
                </a:solidFill>
              </a:rPr>
              <a:t>‘</a:t>
            </a:r>
            <a:r>
              <a:rPr lang="ko-KR" altLang="en-US" sz="1200" b="0" dirty="0">
                <a:solidFill>
                  <a:srgbClr val="3799FA"/>
                </a:solidFill>
              </a:rPr>
              <a:t>밀집도</a:t>
            </a:r>
            <a:r>
              <a:rPr lang="en-US" altLang="ko-KR" sz="1200" b="0" dirty="0">
                <a:solidFill>
                  <a:srgbClr val="3799FA"/>
                </a:solidFill>
              </a:rPr>
              <a:t>’ </a:t>
            </a:r>
            <a:r>
              <a:rPr lang="ko-KR" altLang="en-US" sz="1200" b="0" dirty="0">
                <a:solidFill>
                  <a:srgbClr val="3799FA"/>
                </a:solidFill>
              </a:rPr>
              <a:t>입니다</a:t>
            </a:r>
            <a:r>
              <a:rPr lang="en-US" altLang="ko-KR" sz="1200" b="0" dirty="0">
                <a:solidFill>
                  <a:srgbClr val="3799FA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3799FA"/>
                </a:solidFill>
              </a:rPr>
              <a:t>객체화 시킨 </a:t>
            </a:r>
            <a:r>
              <a:rPr lang="en-US" altLang="ko-KR" sz="1200" b="0" dirty="0">
                <a:solidFill>
                  <a:srgbClr val="3799FA"/>
                </a:solidFill>
              </a:rPr>
              <a:t>Yolo</a:t>
            </a:r>
            <a:r>
              <a:rPr lang="ko-KR" altLang="en-US" sz="1200" b="0" dirty="0">
                <a:solidFill>
                  <a:srgbClr val="3799FA"/>
                </a:solidFill>
              </a:rPr>
              <a:t> 딥러닝 모델을 </a:t>
            </a:r>
            <a:r>
              <a:rPr lang="en-US" altLang="ko-KR" sz="1200" b="0" dirty="0">
                <a:solidFill>
                  <a:srgbClr val="3799FA"/>
                </a:solidFill>
              </a:rPr>
              <a:t>CCTV</a:t>
            </a:r>
            <a:r>
              <a:rPr lang="ko-KR" altLang="en-US" sz="1200" b="0" dirty="0">
                <a:solidFill>
                  <a:srgbClr val="3799FA"/>
                </a:solidFill>
              </a:rPr>
              <a:t>의 프레임에 적용한 후 딥러닝 추론 엔진을 통해 밀집 정도를 나타내는 </a:t>
            </a:r>
            <a:r>
              <a:rPr lang="en-US" altLang="ko-KR" sz="1200" b="0" dirty="0">
                <a:solidFill>
                  <a:srgbClr val="3799FA"/>
                </a:solidFill>
              </a:rPr>
              <a:t>Value </a:t>
            </a:r>
            <a:r>
              <a:rPr lang="ko-KR" altLang="en-US" sz="1200" b="0" dirty="0">
                <a:solidFill>
                  <a:srgbClr val="3799FA"/>
                </a:solidFill>
              </a:rPr>
              <a:t>값을 얻습니다</a:t>
            </a:r>
            <a:r>
              <a:rPr lang="en-US" altLang="ko-KR" sz="1200" b="0" dirty="0">
                <a:solidFill>
                  <a:srgbClr val="3799FA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rgbClr val="3799FA"/>
                </a:solidFill>
              </a:rPr>
              <a:t>Value </a:t>
            </a:r>
            <a:r>
              <a:rPr lang="ko-KR" altLang="en-US" sz="1200" b="0" dirty="0">
                <a:solidFill>
                  <a:srgbClr val="3799FA"/>
                </a:solidFill>
              </a:rPr>
              <a:t>값을 </a:t>
            </a:r>
            <a:r>
              <a:rPr lang="en-US" altLang="ko-KR" sz="1200" b="0" dirty="0">
                <a:solidFill>
                  <a:srgbClr val="3799FA"/>
                </a:solidFill>
              </a:rPr>
              <a:t>DB</a:t>
            </a:r>
            <a:r>
              <a:rPr lang="ko-KR" altLang="en-US" sz="1200" b="0" dirty="0">
                <a:solidFill>
                  <a:srgbClr val="3799FA"/>
                </a:solidFill>
              </a:rPr>
              <a:t>의 </a:t>
            </a:r>
            <a:r>
              <a:rPr lang="en-US" altLang="ko-KR" sz="1200" b="0" dirty="0">
                <a:solidFill>
                  <a:srgbClr val="3799FA"/>
                </a:solidFill>
              </a:rPr>
              <a:t>Setting Table</a:t>
            </a:r>
            <a:r>
              <a:rPr lang="ko-KR" altLang="en-US" sz="1200" b="0" dirty="0">
                <a:solidFill>
                  <a:srgbClr val="3799FA"/>
                </a:solidFill>
              </a:rPr>
              <a:t>에 저장되어 있는 </a:t>
            </a:r>
            <a:r>
              <a:rPr lang="en-US" altLang="ko-KR" sz="1200" b="0" dirty="0">
                <a:solidFill>
                  <a:srgbClr val="3799FA"/>
                </a:solidFill>
              </a:rPr>
              <a:t>‘</a:t>
            </a:r>
            <a:r>
              <a:rPr lang="ko-KR" altLang="en-US" sz="1200" b="0" dirty="0">
                <a:solidFill>
                  <a:srgbClr val="3799FA"/>
                </a:solidFill>
              </a:rPr>
              <a:t>밀집 정도를 판단하는 기준 값</a:t>
            </a:r>
            <a:r>
              <a:rPr lang="en-US" altLang="ko-KR" sz="1200" b="0" dirty="0">
                <a:solidFill>
                  <a:srgbClr val="3799FA"/>
                </a:solidFill>
              </a:rPr>
              <a:t>＇</a:t>
            </a:r>
            <a:r>
              <a:rPr lang="ko-KR" altLang="en-US" sz="1200" b="0" dirty="0">
                <a:solidFill>
                  <a:srgbClr val="3799FA"/>
                </a:solidFill>
              </a:rPr>
              <a:t>과 비교하여</a:t>
            </a:r>
            <a:endParaRPr lang="en-US" altLang="ko-KR" sz="1200" b="0" dirty="0">
              <a:solidFill>
                <a:srgbClr val="3799FA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3799FA"/>
                </a:solidFill>
              </a:rPr>
              <a:t>판단 기준 값보다 크면 </a:t>
            </a:r>
            <a:r>
              <a:rPr lang="en-US" altLang="ko-KR" sz="1200" b="0" dirty="0">
                <a:solidFill>
                  <a:srgbClr val="3799FA"/>
                </a:solidFill>
              </a:rPr>
              <a:t>DB</a:t>
            </a:r>
            <a:r>
              <a:rPr lang="ko-KR" altLang="en-US" sz="1200" b="0" dirty="0">
                <a:solidFill>
                  <a:srgbClr val="3799FA"/>
                </a:solidFill>
              </a:rPr>
              <a:t>의 </a:t>
            </a:r>
            <a:r>
              <a:rPr lang="en-US" altLang="ko-KR" sz="1200" b="0" dirty="0">
                <a:solidFill>
                  <a:srgbClr val="3799FA"/>
                </a:solidFill>
              </a:rPr>
              <a:t>Detection Log </a:t>
            </a:r>
            <a:r>
              <a:rPr lang="ko-KR" altLang="en-US" sz="1200" b="0" dirty="0">
                <a:solidFill>
                  <a:srgbClr val="3799FA"/>
                </a:solidFill>
              </a:rPr>
              <a:t>에 </a:t>
            </a:r>
            <a:r>
              <a:rPr lang="en-US" altLang="ko-KR" sz="1200" b="0" dirty="0">
                <a:solidFill>
                  <a:srgbClr val="3799FA"/>
                </a:solidFill>
              </a:rPr>
              <a:t>Value </a:t>
            </a:r>
            <a:r>
              <a:rPr lang="ko-KR" altLang="en-US" sz="1200" b="0" dirty="0">
                <a:solidFill>
                  <a:srgbClr val="3799FA"/>
                </a:solidFill>
              </a:rPr>
              <a:t>가 저장되게 됩니다</a:t>
            </a:r>
            <a:r>
              <a:rPr lang="en-US" altLang="ko-KR" sz="1200" b="0" dirty="0">
                <a:solidFill>
                  <a:srgbClr val="3799FA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3799FA"/>
                </a:solidFill>
              </a:rPr>
              <a:t>그리고</a:t>
            </a:r>
            <a:r>
              <a:rPr lang="en-US" altLang="ko-KR" sz="1200" b="0" dirty="0">
                <a:solidFill>
                  <a:srgbClr val="3799FA"/>
                </a:solidFill>
              </a:rPr>
              <a:t>, Value </a:t>
            </a:r>
            <a:r>
              <a:rPr lang="ko-KR" altLang="en-US" sz="1200" b="0" dirty="0">
                <a:solidFill>
                  <a:srgbClr val="3799FA"/>
                </a:solidFill>
              </a:rPr>
              <a:t>값이 </a:t>
            </a:r>
            <a:r>
              <a:rPr lang="ko-KR" altLang="en-US" sz="1200" b="0" dirty="0" err="1">
                <a:solidFill>
                  <a:srgbClr val="3799FA"/>
                </a:solidFill>
              </a:rPr>
              <a:t>히트맵으로</a:t>
            </a:r>
            <a:r>
              <a:rPr lang="ko-KR" altLang="en-US" sz="1200" b="0" dirty="0">
                <a:solidFill>
                  <a:srgbClr val="3799FA"/>
                </a:solidFill>
              </a:rPr>
              <a:t> </a:t>
            </a:r>
            <a:r>
              <a:rPr lang="ko-KR" altLang="en-US" sz="1200" b="0" dirty="0" err="1">
                <a:solidFill>
                  <a:srgbClr val="3799FA"/>
                </a:solidFill>
              </a:rPr>
              <a:t>시각화하여</a:t>
            </a:r>
            <a:r>
              <a:rPr lang="ko-KR" altLang="en-US" sz="1200" b="0" dirty="0">
                <a:solidFill>
                  <a:srgbClr val="3799FA"/>
                </a:solidFill>
              </a:rPr>
              <a:t> </a:t>
            </a:r>
            <a:r>
              <a:rPr lang="en-US" altLang="ko-KR" sz="1200" b="0" dirty="0">
                <a:solidFill>
                  <a:srgbClr val="3799FA"/>
                </a:solidFill>
              </a:rPr>
              <a:t>OSD </a:t>
            </a:r>
            <a:r>
              <a:rPr lang="ko-KR" altLang="en-US" sz="1200" b="0" dirty="0">
                <a:solidFill>
                  <a:srgbClr val="3799FA"/>
                </a:solidFill>
              </a:rPr>
              <a:t>출력됩니다</a:t>
            </a:r>
            <a:r>
              <a:rPr lang="en-US" altLang="ko-KR" sz="1200" b="0" dirty="0">
                <a:solidFill>
                  <a:srgbClr val="3799FA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srgbClr val="3799FA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0106BE-A08F-9F88-187D-784EC1A05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00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65BE-93A2-B35A-C89C-52D137911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492B81-BC17-97B3-1FC1-4A6C3D7DC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B83822-78B6-3D92-0495-48C3C854A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rgbClr val="3799FA"/>
                </a:solidFill>
              </a:rPr>
              <a:t>Flask</a:t>
            </a:r>
            <a:r>
              <a:rPr lang="ko-KR" altLang="en-US" sz="1200" b="0" dirty="0">
                <a:solidFill>
                  <a:srgbClr val="3799FA"/>
                </a:solidFill>
              </a:rPr>
              <a:t>에 밀집도 정도에 따른 </a:t>
            </a:r>
            <a:r>
              <a:rPr lang="ko-KR" altLang="en-US" sz="1200" b="0" dirty="0" err="1">
                <a:solidFill>
                  <a:srgbClr val="3799FA"/>
                </a:solidFill>
              </a:rPr>
              <a:t>히트맵</a:t>
            </a:r>
            <a:r>
              <a:rPr lang="ko-KR" altLang="en-US" sz="1200" b="0" dirty="0">
                <a:solidFill>
                  <a:srgbClr val="3799FA"/>
                </a:solidFill>
              </a:rPr>
              <a:t> 구현에 관련된 설계입니다</a:t>
            </a:r>
            <a:r>
              <a:rPr lang="en-US" altLang="ko-KR" sz="1200" b="0" dirty="0">
                <a:solidFill>
                  <a:srgbClr val="3799FA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srgbClr val="3799FA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srgbClr val="3799FA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08966-44E2-8A2E-9E7A-FDCD7EFBE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5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와 웹 캠과 </a:t>
            </a:r>
            <a:r>
              <a:rPr lang="en-US" altLang="ko-KR" dirty="0"/>
              <a:t>Flask</a:t>
            </a:r>
            <a:r>
              <a:rPr lang="ko-KR" altLang="en-US" dirty="0"/>
              <a:t>의 연결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웹 캠의 정보를 저장하게 되면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CCTV_ID </a:t>
            </a:r>
            <a:r>
              <a:rPr lang="ko-KR" altLang="en-US" dirty="0"/>
              <a:t>를 부여한 뒤</a:t>
            </a:r>
            <a:r>
              <a:rPr lang="en-US" altLang="ko-KR" dirty="0"/>
              <a:t>, </a:t>
            </a:r>
            <a:r>
              <a:rPr lang="ko-KR" altLang="en-US" dirty="0"/>
              <a:t>그 웹 캠의 화면을 </a:t>
            </a:r>
            <a:r>
              <a:rPr lang="en-US" altLang="ko-KR" dirty="0"/>
              <a:t>OSD 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CCTV </a:t>
            </a:r>
            <a:r>
              <a:rPr lang="ko-KR" altLang="en-US" dirty="0"/>
              <a:t>정보가 있지만</a:t>
            </a:r>
            <a:r>
              <a:rPr lang="en-US" altLang="ko-KR" dirty="0"/>
              <a:t>, </a:t>
            </a:r>
            <a:r>
              <a:rPr lang="ko-KR" altLang="en-US" dirty="0"/>
              <a:t>그 정보에 해당하는 </a:t>
            </a:r>
            <a:r>
              <a:rPr lang="en-US" altLang="ko-KR" dirty="0"/>
              <a:t>CCTV</a:t>
            </a:r>
            <a:r>
              <a:rPr lang="ko-KR" altLang="en-US" dirty="0"/>
              <a:t>가 없을 경우 </a:t>
            </a:r>
            <a:r>
              <a:rPr lang="en-US" altLang="ko-KR" dirty="0"/>
              <a:t>OFF </a:t>
            </a:r>
            <a:r>
              <a:rPr lang="ko-KR" altLang="en-US" dirty="0"/>
              <a:t>로 송출됩니다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CCTV</a:t>
            </a:r>
            <a:r>
              <a:rPr lang="ko-KR" altLang="en-US" dirty="0"/>
              <a:t>를 사용할 때에는 반드시 </a:t>
            </a:r>
            <a:r>
              <a:rPr lang="en-US" altLang="ko-KR" dirty="0"/>
              <a:t>DB</a:t>
            </a:r>
            <a:r>
              <a:rPr lang="ko-KR" altLang="en-US" dirty="0"/>
              <a:t>에 정보가 저장이 </a:t>
            </a:r>
            <a:r>
              <a:rPr lang="ko-KR" altLang="en-US" dirty="0" err="1"/>
              <a:t>되어야지만</a:t>
            </a:r>
            <a:r>
              <a:rPr lang="ko-KR" altLang="en-US" dirty="0"/>
              <a:t> 송출이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CCTV </a:t>
            </a:r>
            <a:r>
              <a:rPr lang="ko-KR" altLang="en-US" dirty="0"/>
              <a:t>정보가 없을 경우에는 </a:t>
            </a:r>
            <a:r>
              <a:rPr lang="en-US" altLang="ko-KR" dirty="0"/>
              <a:t>CCTV </a:t>
            </a:r>
            <a:r>
              <a:rPr lang="ko-KR" altLang="en-US" dirty="0"/>
              <a:t>자체가 송출되지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409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5E7EC-A396-478A-4393-EF5B77B4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C0E20F-9922-B1A1-6BB2-402CA693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6DB91D-0620-EF5E-6053-EEF941F7D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DB</a:t>
            </a:r>
            <a:r>
              <a:rPr lang="ko-KR" altLang="en-US" dirty="0"/>
              <a:t>와 사용자 관리 및 권한 연결 기능으로는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로그인한 사용자가 관리자인지</a:t>
            </a:r>
            <a:r>
              <a:rPr lang="en-US" altLang="ko-KR" dirty="0"/>
              <a:t>, </a:t>
            </a:r>
            <a:r>
              <a:rPr lang="ko-KR" altLang="en-US" dirty="0"/>
              <a:t>사용자인지 </a:t>
            </a:r>
            <a:r>
              <a:rPr lang="en-US" altLang="ko-KR" dirty="0"/>
              <a:t>Session </a:t>
            </a:r>
            <a:r>
              <a:rPr lang="ko-KR" altLang="en-US" dirty="0"/>
              <a:t>으로 판단을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관리자</a:t>
            </a:r>
            <a:r>
              <a:rPr lang="en-US" altLang="ko-KR" dirty="0"/>
              <a:t>(admin)</a:t>
            </a:r>
            <a:r>
              <a:rPr lang="ko-KR" altLang="en-US" dirty="0"/>
              <a:t>로 판단하게 되면 관리자용 화면 송출 되고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(user)</a:t>
            </a:r>
            <a:r>
              <a:rPr lang="ko-KR" altLang="en-US" dirty="0"/>
              <a:t>로 판단하게 되면 사용자용 화면이 송출됩니다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관리자인 </a:t>
            </a:r>
            <a:r>
              <a:rPr lang="en-US" altLang="ko-KR" dirty="0"/>
              <a:t>admin</a:t>
            </a:r>
            <a:r>
              <a:rPr lang="ko-KR" altLang="en-US" dirty="0"/>
              <a:t>이 사용자인 </a:t>
            </a:r>
            <a:r>
              <a:rPr lang="en-US" altLang="ko-KR" dirty="0"/>
              <a:t>user </a:t>
            </a:r>
            <a:r>
              <a:rPr lang="ko-KR" altLang="en-US" dirty="0"/>
              <a:t>에게 접근 권한인 역할을 부여합니다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대기 상태일때는 접근 권한이 없고</a:t>
            </a:r>
            <a:r>
              <a:rPr lang="en-US" altLang="ko-KR" dirty="0"/>
              <a:t>, </a:t>
            </a:r>
            <a:r>
              <a:rPr lang="ko-KR" altLang="en-US" dirty="0"/>
              <a:t>유저 상태일때는 접근 권한이 생기게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3084E-5EBD-9848-CF52-E7C33D99B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70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협업 툴로 </a:t>
            </a:r>
            <a:r>
              <a:rPr lang="en-US" altLang="ko-KR" dirty="0"/>
              <a:t>Git hub</a:t>
            </a:r>
            <a:r>
              <a:rPr lang="ko-KR" altLang="en-US" dirty="0"/>
              <a:t>을 사용하였고</a:t>
            </a:r>
            <a:r>
              <a:rPr lang="en-US" altLang="ko-KR" dirty="0"/>
              <a:t>, </a:t>
            </a:r>
            <a:r>
              <a:rPr lang="ko-KR" altLang="en-US" dirty="0"/>
              <a:t>하단에 주소를 </a:t>
            </a:r>
            <a:r>
              <a:rPr lang="ko-KR" altLang="en-US" dirty="0" err="1"/>
              <a:t>기재해놓았습니다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 hub</a:t>
            </a:r>
            <a:r>
              <a:rPr lang="ko-KR" altLang="en-US" dirty="0"/>
              <a:t>로 팀 프로젝트를 진행하기 위하여 심현정 팀원이 세미나를 주최하여 세미나를 진행하였고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후 팀 프로젝트를 구축하였습니다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54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FA355-EE43-3B6C-74D1-B31395EE4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0C0F6E-87E3-DC3B-E21B-22DCFCFB1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0E67A-4AB1-DCF1-4021-F47B50F0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그래프는 학습에 따른 성능변화를 보여주는 결과 그래프입니다</a:t>
            </a:r>
            <a:r>
              <a:rPr lang="en-US" altLang="ko-KR" dirty="0"/>
              <a:t>. </a:t>
            </a:r>
            <a:r>
              <a:rPr lang="ko-KR" altLang="en-US" dirty="0"/>
              <a:t>가장 좋은 성능이 나온 학습횟수의 모델을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탐지는 객체의 머리를 </a:t>
            </a:r>
            <a:r>
              <a:rPr lang="en-US" altLang="ko-KR" dirty="0" err="1"/>
              <a:t>headpoint</a:t>
            </a:r>
            <a:r>
              <a:rPr lang="ko-KR" altLang="en-US" dirty="0"/>
              <a:t>로 지정하여 </a:t>
            </a:r>
            <a:r>
              <a:rPr lang="ko-KR" altLang="en-US" dirty="0" err="1"/>
              <a:t>바운딩</a:t>
            </a:r>
            <a:r>
              <a:rPr lang="ko-KR" altLang="en-US" dirty="0"/>
              <a:t> 박스로 보여줍니다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BEBE4-5EF4-E724-8518-0013656B1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77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설계</a:t>
            </a:r>
            <a:r>
              <a:rPr lang="en-US" altLang="ko-KR" dirty="0"/>
              <a:t>, </a:t>
            </a:r>
            <a:r>
              <a:rPr lang="ko-KR" altLang="en-US" dirty="0"/>
              <a:t>프로젝트 구현</a:t>
            </a:r>
            <a:r>
              <a:rPr lang="en-US" altLang="ko-KR" dirty="0"/>
              <a:t>, CCTV </a:t>
            </a:r>
            <a:r>
              <a:rPr lang="ko-KR" altLang="en-US" dirty="0"/>
              <a:t>구현 영상</a:t>
            </a:r>
            <a:r>
              <a:rPr lang="en-US" altLang="ko-KR" dirty="0"/>
              <a:t>, </a:t>
            </a:r>
            <a:r>
              <a:rPr lang="ko-KR" altLang="en-US" dirty="0"/>
              <a:t>프로젝트 결과</a:t>
            </a:r>
            <a:r>
              <a:rPr lang="en-US" altLang="ko-KR" dirty="0"/>
              <a:t>, </a:t>
            </a:r>
            <a:r>
              <a:rPr lang="ko-KR" altLang="en-US" dirty="0"/>
              <a:t>출처로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7492C-9055-47DB-E3A5-9C17893E1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7DE82E-6593-ECF8-F142-D0C26C0C1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B01764-6366-328A-EC85-2A5A65026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ROI</a:t>
            </a:r>
            <a:r>
              <a:rPr lang="ko-KR" altLang="en-US" dirty="0"/>
              <a:t>를 사용하여 원하는 영역의 밀집도를 객체인식을 통해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6C5E23-D4C1-5C67-93A4-5EEEA5571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21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491B1-E523-16FE-E65E-AA48C677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9E44AB-B5F2-F97A-4D2C-DC9694E53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101575-6909-2E35-FE4C-F8751DE78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ROI</a:t>
            </a:r>
            <a:r>
              <a:rPr lang="ko-KR" altLang="en-US" dirty="0"/>
              <a:t>를 사용하여 원하는 영역의 밀집도를 객체인식을 통해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231F2-4C5A-3769-8F77-B7747536A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54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에서 사용한 패키지는</a:t>
            </a:r>
            <a:endParaRPr lang="en-US" altLang="ko-KR" dirty="0"/>
          </a:p>
          <a:p>
            <a:r>
              <a:rPr lang="ko-KR" altLang="en-US" dirty="0"/>
              <a:t>웹 페이지를 만드는 </a:t>
            </a:r>
            <a:r>
              <a:rPr lang="en-US" altLang="ko-KR" dirty="0"/>
              <a:t>flask, DB</a:t>
            </a:r>
            <a:r>
              <a:rPr lang="ko-KR" altLang="en-US" dirty="0"/>
              <a:t>를 연결하는 </a:t>
            </a:r>
            <a:r>
              <a:rPr lang="en-US" altLang="ko-KR" dirty="0" err="1"/>
              <a:t>mysqlclient</a:t>
            </a:r>
            <a:r>
              <a:rPr lang="ko-KR" altLang="en-US" dirty="0"/>
              <a:t>와 </a:t>
            </a:r>
            <a:r>
              <a:rPr lang="en-US" altLang="ko-KR" dirty="0" err="1"/>
              <a:t>pymysql</a:t>
            </a:r>
            <a:r>
              <a:rPr lang="en-US" altLang="ko-KR" dirty="0"/>
              <a:t> , </a:t>
            </a:r>
            <a:r>
              <a:rPr lang="ko-KR" altLang="en-US" dirty="0"/>
              <a:t>환경변수인 </a:t>
            </a:r>
            <a:r>
              <a:rPr lang="en-US" altLang="ko-KR" dirty="0"/>
              <a:t>env </a:t>
            </a:r>
            <a:r>
              <a:rPr lang="ko-KR" altLang="en-US" dirty="0"/>
              <a:t>파일을 관리하는 </a:t>
            </a:r>
            <a:r>
              <a:rPr lang="en-US" altLang="ko-KR" dirty="0"/>
              <a:t>python-</a:t>
            </a:r>
            <a:r>
              <a:rPr lang="en-US" altLang="ko-KR" dirty="0" err="1"/>
              <a:t>dotenv</a:t>
            </a:r>
            <a:r>
              <a:rPr lang="en-US" altLang="ko-KR" dirty="0"/>
              <a:t> ,</a:t>
            </a:r>
          </a:p>
          <a:p>
            <a:r>
              <a:rPr lang="ko-KR" altLang="en-US" dirty="0"/>
              <a:t>군중밀집도 데이터</a:t>
            </a:r>
            <a:r>
              <a:rPr lang="en-US" altLang="ko-KR" dirty="0"/>
              <a:t>, </a:t>
            </a:r>
            <a:r>
              <a:rPr lang="ko-KR" altLang="en-US" dirty="0"/>
              <a:t>사용자 요청 로그 등을 데이터베이스에 저장하고 관리하는 </a:t>
            </a:r>
            <a:r>
              <a:rPr lang="en-US" altLang="ko-KR" dirty="0"/>
              <a:t>flask-</a:t>
            </a:r>
            <a:r>
              <a:rPr lang="en-US" altLang="ko-KR" dirty="0" err="1"/>
              <a:t>SQLAlchemy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사용자 인증 시스템에 사용하는 </a:t>
            </a:r>
            <a:r>
              <a:rPr lang="en-US" altLang="ko-KR" dirty="0"/>
              <a:t>flask-</a:t>
            </a:r>
            <a:r>
              <a:rPr lang="en-US" altLang="ko-KR" dirty="0" err="1"/>
              <a:t>Bcrypt</a:t>
            </a:r>
            <a:r>
              <a:rPr lang="en-US" altLang="ko-KR" dirty="0"/>
              <a:t>, </a:t>
            </a:r>
            <a:r>
              <a:rPr lang="ko-KR" altLang="en-US" dirty="0"/>
              <a:t>데이터베이스 스키마 변경을 돕는 </a:t>
            </a:r>
            <a:r>
              <a:rPr lang="en-US" altLang="ko-KR" dirty="0"/>
              <a:t>flask-migrate,</a:t>
            </a:r>
          </a:p>
          <a:p>
            <a:r>
              <a:rPr lang="en-US" altLang="ko-KR" dirty="0"/>
              <a:t>Yolo </a:t>
            </a:r>
            <a:r>
              <a:rPr lang="ko-KR" altLang="en-US" dirty="0"/>
              <a:t>모델 제공 라이브러리인 </a:t>
            </a:r>
            <a:r>
              <a:rPr lang="en-US" altLang="ko-KR" dirty="0" err="1"/>
              <a:t>ultralytics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04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13077-A480-04C3-293D-B8183F49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A3BAE0-432F-9D23-0EA9-99934A680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C54E6F-890D-F978-D7F4-2A83A35BF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4FF6C-77D4-3CB3-0AF3-0A8BA0BAE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1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830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68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075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1) User </a:t>
            </a:r>
            <a:r>
              <a:rPr lang="ko-KR" altLang="en-US" b="0" dirty="0"/>
              <a:t>테이블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독립적으로 존재하며 다른 테이블과의 관계가 없음</a:t>
            </a:r>
          </a:p>
          <a:p>
            <a:r>
              <a:rPr lang="en-US" altLang="ko-KR" b="0" dirty="0"/>
              <a:t>2) CCTV </a:t>
            </a:r>
            <a:r>
              <a:rPr lang="ko-KR" altLang="en-US" b="0" dirty="0"/>
              <a:t>테이블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 err="1"/>
              <a:t>DetectionLog</a:t>
            </a:r>
            <a:r>
              <a:rPr lang="en-US" altLang="ko-KR" b="0" dirty="0"/>
              <a:t> </a:t>
            </a:r>
            <a:r>
              <a:rPr lang="ko-KR" altLang="en-US" b="0" dirty="0"/>
              <a:t>및 </a:t>
            </a:r>
            <a:r>
              <a:rPr lang="en-US" altLang="ko-KR" b="0" dirty="0" err="1"/>
              <a:t>AbnormalBehaviorLog</a:t>
            </a:r>
            <a:r>
              <a:rPr lang="ko-KR" altLang="en-US" b="0" dirty="0"/>
              <a:t>와 관계 설정이 되어 있음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/>
              <a:t>Foreign Key:</a:t>
            </a:r>
            <a:r>
              <a:rPr lang="ko-KR" altLang="en-US" b="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b="0" dirty="0" err="1"/>
              <a:t>DetectionLog.cctv_id</a:t>
            </a:r>
            <a:r>
              <a:rPr lang="en-US" altLang="ko-KR" b="0" dirty="0"/>
              <a:t> → </a:t>
            </a:r>
            <a:r>
              <a:rPr lang="en-US" altLang="ko-KR" b="0" dirty="0" err="1"/>
              <a:t>CCTV.cctv_id</a:t>
            </a:r>
            <a:endParaRPr lang="en-US" altLang="ko-KR" b="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b="0" dirty="0" err="1"/>
              <a:t>AbnormalBehaviorLog.cctv_id</a:t>
            </a:r>
            <a:r>
              <a:rPr lang="en-US" altLang="ko-KR" b="0" dirty="0"/>
              <a:t> → </a:t>
            </a:r>
            <a:r>
              <a:rPr lang="en-US" altLang="ko-KR" b="0" dirty="0" err="1"/>
              <a:t>CCTV.cctv_id</a:t>
            </a:r>
            <a:endParaRPr lang="en-US" altLang="ko-KR" b="0" dirty="0"/>
          </a:p>
          <a:p>
            <a:r>
              <a:rPr lang="en-US" altLang="ko-KR" b="0" dirty="0"/>
              <a:t>3) </a:t>
            </a:r>
            <a:r>
              <a:rPr lang="en-US" altLang="ko-KR" b="0" dirty="0" err="1"/>
              <a:t>DetectionLog</a:t>
            </a:r>
            <a:r>
              <a:rPr lang="en-US" altLang="ko-KR" b="0" dirty="0"/>
              <a:t> </a:t>
            </a:r>
            <a:r>
              <a:rPr lang="ko-KR" altLang="en-US" b="0" dirty="0"/>
              <a:t>테이블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 err="1"/>
              <a:t>cctv_id</a:t>
            </a:r>
            <a:r>
              <a:rPr lang="ko-KR" altLang="en-US" b="0" dirty="0"/>
              <a:t>는 </a:t>
            </a:r>
            <a:r>
              <a:rPr lang="en-US" altLang="ko-KR" b="0" dirty="0"/>
              <a:t>CCTV </a:t>
            </a:r>
            <a:r>
              <a:rPr lang="ko-KR" altLang="en-US" b="0" dirty="0"/>
              <a:t>테이블의 </a:t>
            </a:r>
            <a:r>
              <a:rPr lang="en-US" altLang="ko-KR" b="0" dirty="0" err="1"/>
              <a:t>cctv_id</a:t>
            </a:r>
            <a:r>
              <a:rPr lang="ko-KR" altLang="en-US" b="0" dirty="0"/>
              <a:t>를 참조하고 있음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 err="1"/>
              <a:t>density_level</a:t>
            </a:r>
            <a:r>
              <a:rPr lang="ko-KR" altLang="en-US" b="0" dirty="0"/>
              <a:t>이 </a:t>
            </a:r>
            <a:r>
              <a:rPr lang="en-US" altLang="ko-KR" b="0" dirty="0" err="1"/>
              <a:t>Setting.level</a:t>
            </a:r>
            <a:r>
              <a:rPr lang="ko-KR" altLang="en-US" b="0" dirty="0"/>
              <a:t>을 참조하는 관계로 설정됨</a:t>
            </a:r>
          </a:p>
          <a:p>
            <a:r>
              <a:rPr lang="en-US" altLang="ko-KR" b="0" dirty="0"/>
              <a:t>4) Setting </a:t>
            </a:r>
            <a:r>
              <a:rPr lang="ko-KR" altLang="en-US" b="0" dirty="0"/>
              <a:t>테이블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/>
              <a:t>level</a:t>
            </a:r>
            <a:r>
              <a:rPr lang="ko-KR" altLang="en-US" b="0" dirty="0"/>
              <a:t>이 </a:t>
            </a:r>
            <a:r>
              <a:rPr lang="ko-KR" altLang="en-US" b="0" dirty="0" err="1"/>
              <a:t>고유값</a:t>
            </a:r>
            <a:r>
              <a:rPr lang="en-US" altLang="ko-KR" b="0" dirty="0"/>
              <a:t>(unique)</a:t>
            </a:r>
            <a:r>
              <a:rPr lang="ko-KR" altLang="en-US" b="0" dirty="0"/>
              <a:t>으로 설정되어 있고</a:t>
            </a:r>
            <a:r>
              <a:rPr lang="en-US" altLang="ko-KR" b="0" dirty="0"/>
              <a:t>, </a:t>
            </a:r>
            <a:r>
              <a:rPr lang="en-US" altLang="ko-KR" b="0" dirty="0" err="1"/>
              <a:t>DetectionLog.density_level</a:t>
            </a:r>
            <a:r>
              <a:rPr lang="ko-KR" altLang="en-US" b="0" dirty="0"/>
              <a:t>과 연결되어 있음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 err="1"/>
              <a:t>max_density</a:t>
            </a:r>
            <a:r>
              <a:rPr lang="ko-KR" altLang="en-US" b="0" dirty="0"/>
              <a:t>와 </a:t>
            </a:r>
            <a:r>
              <a:rPr lang="en-US" altLang="ko-KR" b="0" dirty="0" err="1"/>
              <a:t>object_count</a:t>
            </a:r>
            <a:r>
              <a:rPr lang="ko-KR" altLang="en-US" b="0" dirty="0"/>
              <a:t>의 직접적인 관계는 애플리케이션 로직에서 처리되므로 </a:t>
            </a:r>
            <a:r>
              <a:rPr lang="en-US" altLang="ko-KR" b="0" dirty="0"/>
              <a:t>Foreign Key</a:t>
            </a:r>
            <a:r>
              <a:rPr lang="ko-KR" altLang="en-US" b="0" dirty="0"/>
              <a:t>가 필요하지 않음</a:t>
            </a:r>
          </a:p>
          <a:p>
            <a:r>
              <a:rPr lang="en-US" altLang="ko-KR" b="0" dirty="0"/>
              <a:t>5) </a:t>
            </a:r>
            <a:r>
              <a:rPr lang="en-US" altLang="ko-KR" b="0" dirty="0" err="1"/>
              <a:t>AbnormalBehaviorLog</a:t>
            </a:r>
            <a:r>
              <a:rPr lang="en-US" altLang="ko-KR" b="0" dirty="0"/>
              <a:t> </a:t>
            </a:r>
            <a:r>
              <a:rPr lang="ko-KR" altLang="en-US" b="0" dirty="0"/>
              <a:t>테이블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 err="1"/>
              <a:t>cctv_id</a:t>
            </a:r>
            <a:r>
              <a:rPr lang="ko-KR" altLang="en-US" b="0" dirty="0"/>
              <a:t>는 </a:t>
            </a:r>
            <a:r>
              <a:rPr lang="en-US" altLang="ko-KR" b="0" dirty="0"/>
              <a:t>CCTV</a:t>
            </a:r>
            <a:r>
              <a:rPr lang="ko-KR" altLang="en-US" b="0" dirty="0"/>
              <a:t>의 </a:t>
            </a:r>
            <a:r>
              <a:rPr lang="en-US" altLang="ko-KR" b="0" dirty="0" err="1"/>
              <a:t>cctv_id</a:t>
            </a:r>
            <a:r>
              <a:rPr lang="ko-KR" altLang="en-US" b="0" dirty="0"/>
              <a:t>를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53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74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6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저희 </a:t>
            </a:r>
            <a:r>
              <a:rPr lang="ko-KR" altLang="en-US" b="0" dirty="0"/>
              <a:t>프로젝트는 군중 밀집과 관련된 사회 안전 문제를 해결하기 위한 방안에서 출발했습니다</a:t>
            </a:r>
            <a:r>
              <a:rPr lang="en-US" altLang="ko-KR" b="0" dirty="0"/>
              <a:t>.</a:t>
            </a:r>
          </a:p>
          <a:p>
            <a:pPr algn="l">
              <a:lnSpc>
                <a:spcPct val="200000"/>
              </a:lnSpc>
            </a:pPr>
            <a:r>
              <a:rPr lang="ko-KR" altLang="en-US" sz="1200" b="0" dirty="0">
                <a:solidFill>
                  <a:srgbClr val="333F50"/>
                </a:solidFill>
              </a:rPr>
              <a:t>이태원 압사 사고를 계기로 대규모 인파 사고를 예방하기 위한 사회 안전망 구축에 대한 요구가 사회적으로 높아졌습니다</a:t>
            </a:r>
            <a:r>
              <a:rPr lang="en-US" altLang="ko-KR" sz="1200" b="0" dirty="0">
                <a:solidFill>
                  <a:srgbClr val="333F50"/>
                </a:solidFill>
              </a:rPr>
              <a:t>.</a:t>
            </a:r>
          </a:p>
          <a:p>
            <a:pPr algn="l">
              <a:lnSpc>
                <a:spcPct val="200000"/>
              </a:lnSpc>
            </a:pPr>
            <a:r>
              <a:rPr lang="ko-KR" altLang="en-US" sz="1200" b="0" dirty="0">
                <a:solidFill>
                  <a:srgbClr val="333F50"/>
                </a:solidFill>
              </a:rPr>
              <a:t>또한 </a:t>
            </a:r>
            <a:r>
              <a:rPr lang="en-US" altLang="ko-KR" sz="1200" b="0" dirty="0">
                <a:solidFill>
                  <a:srgbClr val="333F50"/>
                </a:solidFill>
              </a:rPr>
              <a:t>AI </a:t>
            </a:r>
            <a:r>
              <a:rPr lang="ko-KR" altLang="en-US" sz="1200" b="0" dirty="0">
                <a:solidFill>
                  <a:srgbClr val="333F50"/>
                </a:solidFill>
              </a:rPr>
              <a:t>기술이 접목된 지능형 </a:t>
            </a:r>
            <a:r>
              <a:rPr lang="en-US" altLang="ko-KR" sz="1200" b="0" dirty="0">
                <a:solidFill>
                  <a:srgbClr val="333F50"/>
                </a:solidFill>
              </a:rPr>
              <a:t>CCTV</a:t>
            </a:r>
            <a:r>
              <a:rPr lang="ko-KR" altLang="en-US" sz="1200" b="0" dirty="0">
                <a:solidFill>
                  <a:srgbClr val="333F50"/>
                </a:solidFill>
              </a:rPr>
              <a:t>의 쓰임새가 점차 늘어나고 있기에 이 주제를 선정하게 되었습니다</a:t>
            </a:r>
            <a:r>
              <a:rPr lang="en-US" altLang="ko-KR" sz="1200" b="0" dirty="0">
                <a:solidFill>
                  <a:srgbClr val="333F50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50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A070-BD92-F44A-834B-3DA261937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14B411-E9F1-5CFA-BCB5-A1B48BD9F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D87C8C-1146-3E38-86FE-69DB29642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3B9E98-873F-82D0-0743-6433AF673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41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자료들의 출처입니다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91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333F50"/>
                </a:solidFill>
              </a:rPr>
              <a:t>프로젝트의 주된 목표로 첫 번째</a:t>
            </a:r>
            <a:r>
              <a:rPr lang="en-US" altLang="ko-KR" sz="1200" dirty="0">
                <a:solidFill>
                  <a:srgbClr val="333F50"/>
                </a:solidFill>
              </a:rPr>
              <a:t> </a:t>
            </a:r>
            <a:r>
              <a:rPr lang="ko-KR" altLang="en-US" sz="1200" dirty="0" err="1">
                <a:solidFill>
                  <a:srgbClr val="333F50"/>
                </a:solidFill>
              </a:rPr>
              <a:t>딥러닝의</a:t>
            </a:r>
            <a:r>
              <a:rPr lang="ko-KR" altLang="en-US" sz="1200" dirty="0">
                <a:solidFill>
                  <a:srgbClr val="333F50"/>
                </a:solidFill>
              </a:rPr>
              <a:t> 객체 인식 기술을 활용하여</a:t>
            </a:r>
            <a:endParaRPr lang="en-US" altLang="ko-KR" sz="1200" dirty="0">
              <a:solidFill>
                <a:srgbClr val="333F5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333F50"/>
                </a:solidFill>
              </a:rPr>
              <a:t>실시간으로 실내</a:t>
            </a:r>
            <a:r>
              <a:rPr lang="en-US" altLang="ko-KR" sz="1200" dirty="0">
                <a:solidFill>
                  <a:srgbClr val="333F50"/>
                </a:solidFill>
              </a:rPr>
              <a:t>·</a:t>
            </a:r>
            <a:r>
              <a:rPr lang="ko-KR" altLang="en-US" sz="1200" dirty="0">
                <a:solidFill>
                  <a:srgbClr val="333F50"/>
                </a:solidFill>
              </a:rPr>
              <a:t>외의 군중 밀집도를 측정하고 탐지하여 이를 </a:t>
            </a:r>
            <a:r>
              <a:rPr lang="ko-KR" altLang="en-US" sz="1200" dirty="0" err="1">
                <a:solidFill>
                  <a:srgbClr val="333F50"/>
                </a:solidFill>
              </a:rPr>
              <a:t>히트맵으로</a:t>
            </a:r>
            <a:r>
              <a:rPr lang="ko-KR" altLang="en-US" sz="1200" dirty="0">
                <a:solidFill>
                  <a:srgbClr val="333F50"/>
                </a:solidFill>
              </a:rPr>
              <a:t> </a:t>
            </a:r>
            <a:r>
              <a:rPr lang="ko-KR" altLang="en-US" sz="1200" dirty="0" err="1">
                <a:solidFill>
                  <a:srgbClr val="333F50"/>
                </a:solidFill>
              </a:rPr>
              <a:t>시각화하는</a:t>
            </a:r>
            <a:r>
              <a:rPr lang="ko-KR" altLang="en-US" sz="1200" dirty="0">
                <a:solidFill>
                  <a:srgbClr val="333F50"/>
                </a:solidFill>
              </a:rPr>
              <a:t> 기능을 구현하는 것입니다</a:t>
            </a:r>
            <a:r>
              <a:rPr lang="en-US" altLang="ko-KR" sz="1200" dirty="0">
                <a:solidFill>
                  <a:srgbClr val="333F50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333F5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333F50"/>
                </a:solidFill>
              </a:rPr>
              <a:t>둘째</a:t>
            </a:r>
            <a:r>
              <a:rPr lang="en-US" altLang="ko-KR" sz="1200" dirty="0">
                <a:solidFill>
                  <a:srgbClr val="333F50"/>
                </a:solidFill>
              </a:rPr>
              <a:t>, </a:t>
            </a:r>
            <a:r>
              <a:rPr lang="ko-KR" altLang="en-US" sz="1200" dirty="0">
                <a:solidFill>
                  <a:srgbClr val="333F50"/>
                </a:solidFill>
              </a:rPr>
              <a:t>군중이 밀집되어 있는 정도에 따라 경고 알람이 울리는 경고 시스템을 구축하는 것입니다</a:t>
            </a:r>
            <a:r>
              <a:rPr lang="en-US" altLang="ko-KR" sz="1200" dirty="0">
                <a:solidFill>
                  <a:srgbClr val="333F50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333F5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333F50"/>
                </a:solidFill>
              </a:rPr>
              <a:t>서브적인</a:t>
            </a:r>
            <a:r>
              <a:rPr lang="ko-KR" altLang="en-US" sz="1200" dirty="0">
                <a:solidFill>
                  <a:srgbClr val="333F50"/>
                </a:solidFill>
              </a:rPr>
              <a:t> 목표로는 밀집 방향을 예측하는 것입니다</a:t>
            </a:r>
            <a:r>
              <a:rPr lang="en-US" altLang="ko-KR" sz="1200" dirty="0">
                <a:solidFill>
                  <a:srgbClr val="333F50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333F5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333F50"/>
                </a:solidFill>
              </a:rPr>
              <a:t>결과적으로</a:t>
            </a:r>
            <a:r>
              <a:rPr lang="en-US" altLang="ko-KR" sz="1200" dirty="0">
                <a:solidFill>
                  <a:srgbClr val="333F50"/>
                </a:solidFill>
              </a:rPr>
              <a:t>, </a:t>
            </a:r>
            <a:r>
              <a:rPr lang="ko-KR" altLang="en-US" sz="1200" dirty="0">
                <a:solidFill>
                  <a:srgbClr val="333F50"/>
                </a:solidFill>
              </a:rPr>
              <a:t>스마트 시티 환경에 적합한</a:t>
            </a:r>
            <a:r>
              <a:rPr lang="en-US" altLang="ko-KR" sz="1200" dirty="0">
                <a:solidFill>
                  <a:srgbClr val="333F50"/>
                </a:solidFill>
              </a:rPr>
              <a:t> </a:t>
            </a:r>
            <a:r>
              <a:rPr lang="ko-KR" altLang="en-US" sz="1200" dirty="0">
                <a:solidFill>
                  <a:srgbClr val="333F50"/>
                </a:solidFill>
              </a:rPr>
              <a:t>군중 밀집도 모니터링 </a:t>
            </a:r>
            <a:r>
              <a:rPr lang="en-US" altLang="ko-KR" sz="1200" dirty="0">
                <a:solidFill>
                  <a:srgbClr val="333F50"/>
                </a:solidFill>
              </a:rPr>
              <a:t>CCTV</a:t>
            </a:r>
            <a:r>
              <a:rPr lang="ko-KR" altLang="en-US" sz="1200" dirty="0">
                <a:solidFill>
                  <a:srgbClr val="333F50"/>
                </a:solidFill>
              </a:rPr>
              <a:t>를 만드는 것입니다</a:t>
            </a:r>
            <a:r>
              <a:rPr lang="en-US" altLang="ko-KR" sz="1200" dirty="0">
                <a:solidFill>
                  <a:srgbClr val="333F50"/>
                </a:solidFill>
              </a:rPr>
              <a:t>.</a:t>
            </a:r>
            <a:endParaRPr lang="ko-KR" altLang="en-US" sz="1200" dirty="0">
              <a:solidFill>
                <a:srgbClr val="333F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00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일정은 다음과 같으며</a:t>
            </a:r>
            <a:r>
              <a:rPr lang="en-US" altLang="ko-KR" dirty="0"/>
              <a:t>, </a:t>
            </a:r>
            <a:r>
              <a:rPr lang="ko-KR" altLang="en-US" dirty="0"/>
              <a:t>팀 회의를 수시로 진행하며 유연하게 조정하였습니다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진행 과정에서 각 단계별로 목표를 세우고 이를 달성하기 위해 지속적으로 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9DFEB-A6AC-61E7-0A61-1BCF94B5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2E21D5-1E05-51C0-E70F-3A79765ED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E0F038-82A1-8C06-1734-FC764AA5B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총 </a:t>
            </a:r>
            <a:r>
              <a:rPr lang="en-US" altLang="ko-KR" dirty="0"/>
              <a:t>6</a:t>
            </a:r>
            <a:r>
              <a:rPr lang="ko-KR" altLang="en-US" dirty="0"/>
              <a:t>명으로 구성되어 있으며</a:t>
            </a:r>
            <a:r>
              <a:rPr lang="en-US" altLang="ko-KR" dirty="0"/>
              <a:t>, </a:t>
            </a:r>
            <a:r>
              <a:rPr lang="ko-KR" altLang="en-US" dirty="0"/>
              <a:t>각자 업무를 분담하여 역할을 수행하였습니다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953DC6-F08A-688C-458C-0E0588619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03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7C26-367C-2629-95D5-2ABBE881B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50CA5-B9FF-3E4B-4344-324D6CE31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1018AD-0A94-7971-EF77-C1608CC94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저희가 사용한 하드웨어는 데스크탑 컴퓨터와 </a:t>
            </a:r>
            <a:r>
              <a:rPr lang="en-US" altLang="ko-KR" b="0" dirty="0" err="1"/>
              <a:t>Yoitch</a:t>
            </a:r>
            <a:r>
              <a:rPr lang="en-US" altLang="ko-KR" b="0" dirty="0"/>
              <a:t> </a:t>
            </a:r>
            <a:r>
              <a:rPr lang="ko-KR" altLang="en-US" b="0" dirty="0"/>
              <a:t>카메라로</a:t>
            </a:r>
            <a:r>
              <a:rPr lang="en-US" altLang="ko-KR" b="0" dirty="0"/>
              <a:t>, </a:t>
            </a:r>
            <a:r>
              <a:rPr lang="ko-KR" altLang="en-US" b="0" dirty="0"/>
              <a:t>컴퓨터는 </a:t>
            </a:r>
            <a:r>
              <a:rPr lang="en-US" altLang="ko-KR" b="0" dirty="0"/>
              <a:t>Windows 10 pro , 64bit</a:t>
            </a:r>
            <a:r>
              <a:rPr lang="ko-KR" altLang="en-US" b="0" dirty="0"/>
              <a:t>의 운영 체제로 구동되었습니다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프로그래밍 언어는 </a:t>
            </a:r>
            <a:r>
              <a:rPr lang="en-US" altLang="ko-KR" b="0" dirty="0"/>
              <a:t>Python</a:t>
            </a:r>
            <a:r>
              <a:rPr lang="ko-KR" altLang="en-US" b="0" dirty="0"/>
              <a:t>을 기반으로</a:t>
            </a:r>
            <a:r>
              <a:rPr lang="en-US" altLang="ko-KR" b="0" dirty="0"/>
              <a:t>, </a:t>
            </a:r>
            <a:r>
              <a:rPr lang="en-US" altLang="ko-KR" b="0" dirty="0" err="1"/>
              <a:t>Vscode</a:t>
            </a:r>
            <a:r>
              <a:rPr lang="en-US" altLang="ko-KR" b="0" dirty="0"/>
              <a:t>, Anaconda, spyder </a:t>
            </a:r>
            <a:r>
              <a:rPr lang="ko-KR" altLang="en-US" b="0" dirty="0"/>
              <a:t>개발 환경을 사용하였습니다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err="1"/>
              <a:t>Roboflow</a:t>
            </a:r>
            <a:r>
              <a:rPr lang="en-US" altLang="ko-KR" b="0" dirty="0"/>
              <a:t> </a:t>
            </a:r>
            <a:r>
              <a:rPr lang="ko-KR" altLang="en-US" b="0" dirty="0"/>
              <a:t>를 통해 데이터 전처리를 하였습니다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웹 프레임워크로 </a:t>
            </a:r>
            <a:r>
              <a:rPr lang="en-US" altLang="ko-KR" b="0" dirty="0"/>
              <a:t>Flask</a:t>
            </a:r>
            <a:r>
              <a:rPr lang="ko-KR" altLang="en-US" b="0" dirty="0"/>
              <a:t>를 활용해 웹 홈페이지를 개발하였고</a:t>
            </a:r>
            <a:r>
              <a:rPr lang="en-US" altLang="ko-KR" b="0" dirty="0"/>
              <a:t>, </a:t>
            </a:r>
          </a:p>
          <a:p>
            <a:r>
              <a:rPr lang="ko-KR" altLang="en-US" b="0" dirty="0"/>
              <a:t>딥러닝 프레임워크로 </a:t>
            </a:r>
            <a:r>
              <a:rPr lang="en-US" altLang="ko-KR" b="0" dirty="0"/>
              <a:t>YOLOv8 </a:t>
            </a:r>
            <a:r>
              <a:rPr lang="ko-KR" altLang="en-US" b="0" dirty="0"/>
              <a:t>모델을 사용하여 객체 인식을 구현하였고</a:t>
            </a:r>
            <a:r>
              <a:rPr lang="en-US" altLang="ko-KR" b="0" dirty="0"/>
              <a:t>, </a:t>
            </a:r>
            <a:r>
              <a:rPr lang="ko-KR" altLang="en-US" b="0" dirty="0"/>
              <a:t>딥러닝 추론 엔진을 통해 실시간 분석을 수행했습니다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데이터베이스는 </a:t>
            </a:r>
            <a:r>
              <a:rPr lang="en-US" altLang="ko-KR" b="0" dirty="0"/>
              <a:t>MySQL</a:t>
            </a:r>
            <a:r>
              <a:rPr lang="ko-KR" altLang="en-US" b="0" dirty="0"/>
              <a:t>을 사용했습니다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협업 툴로는 </a:t>
            </a:r>
            <a:r>
              <a:rPr lang="en-US" altLang="ko-KR" b="0" dirty="0"/>
              <a:t>Git</a:t>
            </a:r>
            <a:r>
              <a:rPr lang="ko-KR" altLang="en-US" b="0" dirty="0"/>
              <a:t>을 사용하였습니다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4DC85C-1B63-F38E-2567-15C0DDD1A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54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33036-9371-1601-FAF0-2335875F1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5ED9F7-15B5-2305-AD0C-7E82D30F3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8DFA75-DB1C-4A2D-6AEF-6FB09B15E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B2EB6-5CA1-ADBD-777B-5B4E1D240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51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192FF-51D4-464B-9B28-E5D4D30A47B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31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0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9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1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4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2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65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1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32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9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8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0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6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0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7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eldnews.kr/news/articleView.html?idxno=2928" TargetMode="External"/><Relationship Id="rId5" Type="http://schemas.openxmlformats.org/officeDocument/2006/relationships/hyperlink" Target="https://www.yna.co.kr/view/AKR20240321098300530?input=1195m" TargetMode="Externa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1.jpe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ihub.or.kr/aihubdata/data/view.do?currMenu=&amp;topMenu=&amp;aihubDataSe=data&amp;dataSetSn=171" TargetMode="External"/><Relationship Id="rId13" Type="http://schemas.openxmlformats.org/officeDocument/2006/relationships/hyperlink" Target="https://youtu.be/KFoLlubB8Iw?si=5OjFjgg1PiDkuK90" TargetMode="External"/><Relationship Id="rId18" Type="http://schemas.openxmlformats.org/officeDocument/2006/relationships/hyperlink" Target="https://www.youtube.com/watch?v=8mIMZ5GMTVg" TargetMode="External"/><Relationship Id="rId3" Type="http://schemas.openxmlformats.org/officeDocument/2006/relationships/image" Target="../media/image1.png"/><Relationship Id="rId21" Type="http://schemas.openxmlformats.org/officeDocument/2006/relationships/hyperlink" Target="https://www.youtube.com/watch?v=1pEEcLIwTBU" TargetMode="External"/><Relationship Id="rId7" Type="http://schemas.openxmlformats.org/officeDocument/2006/relationships/hyperlink" Target="https://www.aihub.or.kr/aihubdata/data/view.do?currMenu=&amp;topMenu=&amp;aihubDataSe=data&amp;dataSetSn=71368" TargetMode="External"/><Relationship Id="rId12" Type="http://schemas.openxmlformats.org/officeDocument/2006/relationships/hyperlink" Target="https://www.youtube.com/watch?v=7FtGLRF4PA8" TargetMode="External"/><Relationship Id="rId17" Type="http://schemas.openxmlformats.org/officeDocument/2006/relationships/hyperlink" Target="https://youtu.be/OfjRkryIUcg?si=u3qc-JlOlkx9ctny" TargetMode="External"/><Relationship Id="rId25" Type="http://schemas.openxmlformats.org/officeDocument/2006/relationships/hyperlink" Target="https://stock.adobe.com/kr/search/images?filters%5Bcontent_type%3Aphoto%5D=1&amp;filters%5Bcontent_type%3Aillustration%5D=1&amp;filters%5Bcontent_type%3Azip_vector%5D=1&amp;filters%5Bcontent_type%3Avideo%5D=1&amp;filters%5Bcontent_type%3Atemplate%5D=1&amp;filters%5Bcontent_type%3A3d%5D=1&amp;filters%5Bcontent_type%3Aaudio%5D=0&amp;filters%5Binclude_stock_enterprise%5D=0&amp;filters%5Bis_editorial%5D=0&amp;filters%5Bfree_collection%5D=0&amp;filters%5Bcontent_type%3Aimage%5D=1&amp;k=%EA%B5%B0%EC%A4%91&amp;order=relevance&amp;limit=100&amp;search_page=3&amp;search_type=pagination&amp;get_facets=0&amp;asset_id=120395848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youtu.be/URiV6BnKV_U?si=hLpvhgB360GW85v3" TargetMode="External"/><Relationship Id="rId20" Type="http://schemas.openxmlformats.org/officeDocument/2006/relationships/hyperlink" Target="https://www.youtube.com/watch?v=f_JOQ825GS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eldnews.kr/news/articleView.html?idxno=2928" TargetMode="External"/><Relationship Id="rId11" Type="http://schemas.openxmlformats.org/officeDocument/2006/relationships/hyperlink" Target="https://www.youtube.com/watch?v=Xlj879bHSoQ" TargetMode="External"/><Relationship Id="rId24" Type="http://schemas.openxmlformats.org/officeDocument/2006/relationships/hyperlink" Target="https://www.youtube.com/watch?v=rE8COCbqT6E" TargetMode="External"/><Relationship Id="rId5" Type="http://schemas.openxmlformats.org/officeDocument/2006/relationships/hyperlink" Target="https://www.yna.co.kr/view/AKR20240321098300530?input=1195m" TargetMode="External"/><Relationship Id="rId15" Type="http://schemas.openxmlformats.org/officeDocument/2006/relationships/hyperlink" Target="https://youtu.be/EztAfWI4RTI?si=EkGtK438pdK75zaV" TargetMode="External"/><Relationship Id="rId23" Type="http://schemas.openxmlformats.org/officeDocument/2006/relationships/hyperlink" Target="https://www.youtube.com/watch?v=FchUQK0EGbg" TargetMode="External"/><Relationship Id="rId10" Type="http://schemas.openxmlformats.org/officeDocument/2006/relationships/hyperlink" Target="https://www.youtube.com/watch?v=ejyV2uxwYeU&amp;t=4120s" TargetMode="External"/><Relationship Id="rId19" Type="http://schemas.openxmlformats.org/officeDocument/2006/relationships/hyperlink" Target="https://www.youtube.com/watch?v=Xb51De4wXNs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youtube.com/watch?v=0YUf3ePe4q0" TargetMode="External"/><Relationship Id="rId14" Type="http://schemas.openxmlformats.org/officeDocument/2006/relationships/hyperlink" Target="https://youtu.be/mpfou7-1TAA?si=k4aTntA7qtmIPolb" TargetMode="External"/><Relationship Id="rId22" Type="http://schemas.openxmlformats.org/officeDocument/2006/relationships/hyperlink" Target="https://www.youtube.com/watch?v=SQHHu1Z5NC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1.jpe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2.jpeg"/><Relationship Id="rId21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33AC263-15E3-0DB0-F251-E211F57357CD}"/>
              </a:ext>
            </a:extLst>
          </p:cNvPr>
          <p:cNvGrpSpPr/>
          <p:nvPr/>
        </p:nvGrpSpPr>
        <p:grpSpPr>
          <a:xfrm>
            <a:off x="1716947" y="2273944"/>
            <a:ext cx="8758106" cy="1604008"/>
            <a:chOff x="3339185" y="2579637"/>
            <a:chExt cx="8340981" cy="129208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FA0B51C-1D71-4FB0-B834-6A4E731381FD}"/>
                </a:ext>
              </a:extLst>
            </p:cNvPr>
            <p:cNvSpPr/>
            <p:nvPr/>
          </p:nvSpPr>
          <p:spPr>
            <a:xfrm>
              <a:off x="3408160" y="2702035"/>
              <a:ext cx="8272006" cy="1169687"/>
            </a:xfrm>
            <a:prstGeom prst="roundRect">
              <a:avLst>
                <a:gd name="adj" fmla="val 50000"/>
              </a:avLst>
            </a:prstGeom>
            <a:solidFill>
              <a:srgbClr val="E8F4FE"/>
            </a:solidFill>
            <a:ln>
              <a:noFill/>
            </a:ln>
            <a:effectLst>
              <a:outerShdw blurRad="241300" dist="177800" dir="5400000" sx="95000" sy="95000" algn="t" rotWithShape="0">
                <a:srgbClr val="3799FA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94DF2E2-5941-4299-9EAC-A49D506D9AC7}"/>
                </a:ext>
              </a:extLst>
            </p:cNvPr>
            <p:cNvSpPr/>
            <p:nvPr/>
          </p:nvSpPr>
          <p:spPr>
            <a:xfrm>
              <a:off x="3339185" y="2579637"/>
              <a:ext cx="8272005" cy="12176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algn="ctr" latinLnBrk="0">
                <a:defRPr/>
              </a:pPr>
              <a:r>
                <a:rPr lang="en-US" altLang="ko-KR" sz="4400" b="1" kern="0" dirty="0">
                  <a:solidFill>
                    <a:srgbClr val="333F50"/>
                  </a:solidFill>
                  <a:latin typeface="+mj-lt"/>
                </a:rPr>
                <a:t>AI</a:t>
              </a:r>
              <a:r>
                <a:rPr lang="ko-KR" altLang="en-US" sz="4400" b="1" kern="0" dirty="0">
                  <a:solidFill>
                    <a:srgbClr val="333F50"/>
                  </a:solidFill>
                  <a:latin typeface="+mj-lt"/>
                </a:rPr>
                <a:t> 기반 </a:t>
              </a:r>
              <a:endParaRPr lang="en-US" altLang="ko-KR" sz="4400" b="1" kern="0" dirty="0">
                <a:solidFill>
                  <a:srgbClr val="333F50"/>
                </a:solidFill>
                <a:latin typeface="+mj-lt"/>
              </a:endParaRPr>
            </a:p>
            <a:p>
              <a:pPr marL="542925" algn="ctr" latinLnBrk="0">
                <a:defRPr/>
              </a:pPr>
              <a:r>
                <a:rPr lang="ko-KR" altLang="en-US" sz="4400" b="1" kern="0" dirty="0">
                  <a:solidFill>
                    <a:srgbClr val="333F50"/>
                  </a:solidFill>
                  <a:latin typeface="+mj-lt"/>
                </a:rPr>
                <a:t>군중 밀집 </a:t>
              </a:r>
              <a:r>
                <a:rPr lang="en-US" altLang="ko-KR" sz="4400" b="1" kern="0" dirty="0">
                  <a:solidFill>
                    <a:srgbClr val="333F50"/>
                  </a:solidFill>
                  <a:latin typeface="+mj-lt"/>
                </a:rPr>
                <a:t>CCTV </a:t>
              </a:r>
              <a:r>
                <a:rPr lang="ko-KR" altLang="en-US" sz="4400" b="1" kern="0" dirty="0">
                  <a:solidFill>
                    <a:srgbClr val="333F50"/>
                  </a:solidFill>
                  <a:latin typeface="+mj-lt"/>
                </a:rPr>
                <a:t>시스템</a:t>
              </a:r>
              <a:endParaRPr lang="en-US" altLang="ko-KR" sz="4400" b="1" kern="0" dirty="0">
                <a:solidFill>
                  <a:srgbClr val="333F50"/>
                </a:solidFill>
                <a:latin typeface="+mj-l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F5784E-739A-4D68-8B43-1BB8C97E6CC9}"/>
              </a:ext>
            </a:extLst>
          </p:cNvPr>
          <p:cNvGrpSpPr/>
          <p:nvPr/>
        </p:nvGrpSpPr>
        <p:grpSpPr>
          <a:xfrm>
            <a:off x="-403130" y="2837658"/>
            <a:ext cx="360000" cy="360000"/>
            <a:chOff x="3187778" y="2984308"/>
            <a:chExt cx="360000" cy="3600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F5D8B2-BB6F-4154-B867-68E18CF591D1}"/>
                </a:ext>
              </a:extLst>
            </p:cNvPr>
            <p:cNvSpPr/>
            <p:nvPr/>
          </p:nvSpPr>
          <p:spPr>
            <a:xfrm>
              <a:off x="3187778" y="2984308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12700" dir="5400000" sx="95000" sy="95000" algn="t" rotWithShape="0">
                <a:srgbClr val="3799FA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4F87D27-ED3E-4356-85C0-7F267F02494E}"/>
                </a:ext>
              </a:extLst>
            </p:cNvPr>
            <p:cNvGrpSpPr/>
            <p:nvPr/>
          </p:nvGrpSpPr>
          <p:grpSpPr>
            <a:xfrm>
              <a:off x="3282962" y="3086586"/>
              <a:ext cx="169632" cy="172012"/>
              <a:chOff x="1872898" y="2772494"/>
              <a:chExt cx="169632" cy="17201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A15B73C1-DE3B-41D2-B15B-172C0BFC3A0B}"/>
                  </a:ext>
                </a:extLst>
              </p:cNvPr>
              <p:cNvSpPr/>
              <p:nvPr/>
            </p:nvSpPr>
            <p:spPr>
              <a:xfrm>
                <a:off x="1872898" y="2772494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0CC2612-751E-4D41-B5D2-B0894988E8D5}"/>
                  </a:ext>
                </a:extLst>
              </p:cNvPr>
              <p:cNvSpPr/>
              <p:nvPr/>
            </p:nvSpPr>
            <p:spPr>
              <a:xfrm>
                <a:off x="1970530" y="2772494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7DBB07A-3AC4-4762-9947-E3B09856E5D9}"/>
                  </a:ext>
                </a:extLst>
              </p:cNvPr>
              <p:cNvSpPr/>
              <p:nvPr/>
            </p:nvSpPr>
            <p:spPr>
              <a:xfrm>
                <a:off x="1872898" y="2872506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0783856E-DC35-401E-B5DE-9F670BB2E698}"/>
                  </a:ext>
                </a:extLst>
              </p:cNvPr>
              <p:cNvSpPr/>
              <p:nvPr/>
            </p:nvSpPr>
            <p:spPr>
              <a:xfrm>
                <a:off x="1970530" y="2872506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Picture 2" descr="Cctv Png 이미지 - Freepik에서 무료 다운로드">
            <a:extLst>
              <a:ext uri="{FF2B5EF4-FFF2-40B4-BE49-F238E27FC236}">
                <a16:creationId xmlns:a16="http://schemas.microsoft.com/office/drawing/2014/main" id="{E52094AB-A962-145F-5F01-1175C9A49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16945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ctv Png 이미지 - Freepik에서 무료 다운로드">
            <a:extLst>
              <a:ext uri="{FF2B5EF4-FFF2-40B4-BE49-F238E27FC236}">
                <a16:creationId xmlns:a16="http://schemas.microsoft.com/office/drawing/2014/main" id="{A4297B84-5D51-31EC-3132-FCCCA4A91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>
            <a:off x="-43130" y="16945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AD66DF0-76D4-BB93-29B1-BEAE6A4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58813"/>
              </p:ext>
            </p:extLst>
          </p:nvPr>
        </p:nvGraphicFramePr>
        <p:xfrm>
          <a:off x="5115104" y="4688932"/>
          <a:ext cx="657754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438">
                  <a:extLst>
                    <a:ext uri="{9D8B030D-6E8A-4147-A177-3AD203B41FA5}">
                      <a16:colId xmlns:a16="http://schemas.microsoft.com/office/drawing/2014/main" val="1178462318"/>
                    </a:ext>
                  </a:extLst>
                </a:gridCol>
                <a:gridCol w="4876104">
                  <a:extLst>
                    <a:ext uri="{9D8B030D-6E8A-4147-A177-3AD203B41FA5}">
                      <a16:colId xmlns:a16="http://schemas.microsoft.com/office/drawing/2014/main" val="3115004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프로젝트 주제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사물인식을 활용한 스마트 시티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CCTV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73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프로젝트 기간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~ 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월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0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김수민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서재현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심현정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이지성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채수영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홍대길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015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1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1DB2C-39C8-A009-BA81-D64C3D01B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71317D-A233-606D-EC93-23EAD368AD65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BC7C98F-884B-3404-F524-BC9DF58E543D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B4A789-F56A-A46A-C8AF-4D6A84B76861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2B493ED-7E8F-8FE2-B183-F1B1443529F5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E748BE4-242E-A4E8-DBD2-F6CDC36CEA01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899659F-4330-CB66-20B4-DECD94200D0F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5F8B15B-D63C-7E85-DB91-7CEC60DB7495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35DA917-5B2F-8688-C851-AB1EB838FA2F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D09BEB6-D4B2-2A35-A1E0-AC6C9EE7F73B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CF4EBF78-115B-21FA-FC5B-66DE647B7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FEA7E0-FB06-73AE-2C97-CF7BD1852E7A}"/>
              </a:ext>
            </a:extLst>
          </p:cNvPr>
          <p:cNvSpPr txBox="1"/>
          <p:nvPr/>
        </p:nvSpPr>
        <p:spPr>
          <a:xfrm>
            <a:off x="5108894" y="395093"/>
            <a:ext cx="28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웹 구성</a:t>
            </a:r>
          </a:p>
        </p:txBody>
      </p:sp>
      <p:pic>
        <p:nvPicPr>
          <p:cNvPr id="10" name="Picture 2" descr="Flask&quot; Icon - Download for free – Iconduck">
            <a:extLst>
              <a:ext uri="{FF2B5EF4-FFF2-40B4-BE49-F238E27FC236}">
                <a16:creationId xmlns:a16="http://schemas.microsoft.com/office/drawing/2014/main" id="{BD2BDA9D-78FF-665C-3BB5-CD93FC8F5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28" y="1310757"/>
            <a:ext cx="442550" cy="5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v 텔레비전 평면 스크린 대형 - Pixabay의 무료 이미지">
            <a:extLst>
              <a:ext uri="{FF2B5EF4-FFF2-40B4-BE49-F238E27FC236}">
                <a16:creationId xmlns:a16="http://schemas.microsoft.com/office/drawing/2014/main" id="{54BEAF0B-9AE6-2556-362B-AF9DB3058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3666" r="24451" b="26906"/>
          <a:stretch/>
        </p:blipFill>
        <p:spPr bwMode="auto">
          <a:xfrm>
            <a:off x="527128" y="1953423"/>
            <a:ext cx="7126002" cy="46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4C4FF4-292C-0329-FF92-2FEDA69F12EA}"/>
              </a:ext>
            </a:extLst>
          </p:cNvPr>
          <p:cNvSpPr txBox="1"/>
          <p:nvPr/>
        </p:nvSpPr>
        <p:spPr>
          <a:xfrm>
            <a:off x="1434750" y="1433020"/>
            <a:ext cx="531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밀집도 세팅</a:t>
            </a:r>
            <a:endParaRPr lang="en-US" altLang="ko-K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C28A1-F849-712D-D7CE-8A2B22D75CBE}"/>
              </a:ext>
            </a:extLst>
          </p:cNvPr>
          <p:cNvSpPr txBox="1"/>
          <p:nvPr/>
        </p:nvSpPr>
        <p:spPr>
          <a:xfrm>
            <a:off x="1339779" y="1197835"/>
            <a:ext cx="204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 </a:t>
            </a:r>
            <a:r>
              <a:rPr lang="ko-KR" altLang="en-US" sz="1200" b="1" dirty="0"/>
              <a:t>관리자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사용자 권한 </a:t>
            </a:r>
            <a:r>
              <a:rPr lang="en-US" altLang="ko-KR" sz="1200" b="1" dirty="0"/>
              <a:t>&gt;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BEE83B-C13D-C017-8C95-F32C178E265D}"/>
              </a:ext>
            </a:extLst>
          </p:cNvPr>
          <p:cNvGrpSpPr/>
          <p:nvPr/>
        </p:nvGrpSpPr>
        <p:grpSpPr>
          <a:xfrm>
            <a:off x="8138778" y="1474834"/>
            <a:ext cx="2726210" cy="2340835"/>
            <a:chOff x="8028199" y="1891733"/>
            <a:chExt cx="3470787" cy="293736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8B2652-922A-B267-02CB-23DD2E6D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75116" y="2314160"/>
              <a:ext cx="3277667" cy="25149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F48421-5F89-C263-7EA6-C37BCD9F7946}"/>
                </a:ext>
              </a:extLst>
            </p:cNvPr>
            <p:cNvSpPr txBox="1"/>
            <p:nvPr/>
          </p:nvSpPr>
          <p:spPr>
            <a:xfrm>
              <a:off x="8028199" y="1891733"/>
              <a:ext cx="34707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/>
                <a:t>&lt; </a:t>
              </a:r>
              <a:r>
                <a:rPr lang="ko-KR" altLang="en-US" sz="1600" b="1" dirty="0"/>
                <a:t>새 설정 추가 </a:t>
              </a:r>
              <a:r>
                <a:rPr lang="en-US" altLang="ko-KR" sz="1600" b="1" dirty="0"/>
                <a:t>&gt;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185B17-FA15-6050-039B-EB4CCC9711CF}"/>
              </a:ext>
            </a:extLst>
          </p:cNvPr>
          <p:cNvGrpSpPr/>
          <p:nvPr/>
        </p:nvGrpSpPr>
        <p:grpSpPr>
          <a:xfrm>
            <a:off x="8254177" y="3958082"/>
            <a:ext cx="2574520" cy="2335396"/>
            <a:chOff x="8087192" y="2710507"/>
            <a:chExt cx="3470787" cy="319209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FC2636-501B-8569-F3D5-93518611E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1462" y="3179401"/>
              <a:ext cx="3442246" cy="2723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0D6771-4AA9-369E-7CD3-53FBC4C08166}"/>
                </a:ext>
              </a:extLst>
            </p:cNvPr>
            <p:cNvSpPr txBox="1"/>
            <p:nvPr/>
          </p:nvSpPr>
          <p:spPr>
            <a:xfrm>
              <a:off x="8087192" y="2710507"/>
              <a:ext cx="34707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/>
                <a:t>&lt; </a:t>
              </a:r>
              <a:r>
                <a:rPr lang="ko-KR" altLang="en-US" sz="1600" b="1" dirty="0"/>
                <a:t>단계 수정 </a:t>
              </a:r>
              <a:r>
                <a:rPr lang="en-US" altLang="ko-KR" sz="1600" b="1" dirty="0"/>
                <a:t>&gt;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11BBD5-2FCD-60D2-8430-7065E4381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570" y="2129645"/>
            <a:ext cx="6731211" cy="402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02565-B648-BEE1-7EEE-140C3786E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8DD70AB-60B2-7BD2-7FCB-8D148B96C89E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430BFB2-E18B-33C3-AD9E-FD48FB196340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3C4CDD-4BDD-7BC3-160B-493214E0B91C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8F311BE-3115-BA7A-5E39-203EDC31B8E2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7E4808-9291-FEB7-CDAC-7D2A9FAF510B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5EE6F39-1914-7DAC-C6C0-7622805E3714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93C6201-FB8C-CD63-A114-17213B89AAD7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9A9CFFA-1D99-A0B5-9A30-1207CAC35AF5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7D05068-97BC-44A7-117B-E8EF18095B55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963F8845-F5A1-9FCA-4B30-509794152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BB40E2-A849-B0CA-53E1-8516E10A6F9E}"/>
              </a:ext>
            </a:extLst>
          </p:cNvPr>
          <p:cNvSpPr txBox="1"/>
          <p:nvPr/>
        </p:nvSpPr>
        <p:spPr>
          <a:xfrm>
            <a:off x="5108894" y="395093"/>
            <a:ext cx="28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웹 구성</a:t>
            </a:r>
          </a:p>
        </p:txBody>
      </p:sp>
      <p:pic>
        <p:nvPicPr>
          <p:cNvPr id="10" name="Picture 2" descr="Flask&quot; Icon - Download for free – Iconduck">
            <a:extLst>
              <a:ext uri="{FF2B5EF4-FFF2-40B4-BE49-F238E27FC236}">
                <a16:creationId xmlns:a16="http://schemas.microsoft.com/office/drawing/2014/main" id="{22A6F303-FCA2-7F43-06FD-131C7E29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28" y="1310757"/>
            <a:ext cx="442550" cy="5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v 텔레비전 평면 스크린 대형 - Pixabay의 무료 이미지">
            <a:extLst>
              <a:ext uri="{FF2B5EF4-FFF2-40B4-BE49-F238E27FC236}">
                <a16:creationId xmlns:a16="http://schemas.microsoft.com/office/drawing/2014/main" id="{67D4DF63-E7D9-0AE5-59C3-E976F4D6A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13666" r="24451" b="26906"/>
          <a:stretch/>
        </p:blipFill>
        <p:spPr bwMode="auto">
          <a:xfrm>
            <a:off x="527128" y="1953423"/>
            <a:ext cx="7126002" cy="46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430E48-3E8F-6245-FAF2-F3123792A2EE}"/>
              </a:ext>
            </a:extLst>
          </p:cNvPr>
          <p:cNvSpPr txBox="1"/>
          <p:nvPr/>
        </p:nvSpPr>
        <p:spPr>
          <a:xfrm>
            <a:off x="1434750" y="1433020"/>
            <a:ext cx="531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CCTV </a:t>
            </a:r>
            <a:r>
              <a:rPr lang="ko-KR" altLang="en-US" sz="2400" b="1" dirty="0"/>
              <a:t>설정</a:t>
            </a:r>
            <a:endParaRPr lang="en-US" altLang="ko-K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ECCDD-C974-0126-2AA8-875BD18390BD}"/>
              </a:ext>
            </a:extLst>
          </p:cNvPr>
          <p:cNvSpPr txBox="1"/>
          <p:nvPr/>
        </p:nvSpPr>
        <p:spPr>
          <a:xfrm>
            <a:off x="1641228" y="1197835"/>
            <a:ext cx="1406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 </a:t>
            </a:r>
            <a:r>
              <a:rPr lang="ko-KR" altLang="en-US" sz="1200" b="1" dirty="0"/>
              <a:t>관리자 권한 </a:t>
            </a:r>
            <a:r>
              <a:rPr lang="en-US" altLang="ko-KR" sz="1200" b="1" dirty="0"/>
              <a:t>&gt;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E83BDD-D15C-9E5A-2E92-E892A4F2BE5C}"/>
              </a:ext>
            </a:extLst>
          </p:cNvPr>
          <p:cNvGrpSpPr/>
          <p:nvPr/>
        </p:nvGrpSpPr>
        <p:grpSpPr>
          <a:xfrm>
            <a:off x="8028250" y="2783128"/>
            <a:ext cx="3407806" cy="2772646"/>
            <a:chOff x="8028250" y="2783128"/>
            <a:chExt cx="3407806" cy="27726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8B9E57A-CEBB-02DA-DE5F-75722B48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4399" t="29391" r="17889" b="12620"/>
            <a:stretch/>
          </p:blipFill>
          <p:spPr>
            <a:xfrm>
              <a:off x="8028250" y="3236750"/>
              <a:ext cx="3407806" cy="23190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34D591-C6D1-DB5F-5DD9-3511920C1663}"/>
                </a:ext>
              </a:extLst>
            </p:cNvPr>
            <p:cNvSpPr txBox="1"/>
            <p:nvPr/>
          </p:nvSpPr>
          <p:spPr>
            <a:xfrm>
              <a:off x="8593690" y="2783128"/>
              <a:ext cx="22769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&lt; CCTV </a:t>
              </a:r>
              <a:r>
                <a:rPr lang="ko-KR" altLang="en-US" sz="1600" b="1" dirty="0"/>
                <a:t>등록 화면 </a:t>
              </a:r>
              <a:r>
                <a:rPr lang="en-US" altLang="ko-KR" sz="1600" b="1" dirty="0"/>
                <a:t>&gt;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B785E5-4926-6705-F5BB-43E2E525642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59"/>
          <a:stretch/>
        </p:blipFill>
        <p:spPr>
          <a:xfrm>
            <a:off x="694312" y="2134550"/>
            <a:ext cx="6766803" cy="402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C45CF-E51C-7E31-EA44-2DE57EDB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447C062-7110-FD5B-C62A-90FDBECB9877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598DD4-1EDA-0DA6-702D-0ECBF5653127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7282D97-112F-7191-4937-DC373ED7186F}"/>
              </a:ext>
            </a:extLst>
          </p:cNvPr>
          <p:cNvSpPr/>
          <p:nvPr/>
        </p:nvSpPr>
        <p:spPr>
          <a:xfrm>
            <a:off x="397088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7D8F5B0-51CF-07B5-A4C3-E51459EFEE21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C8AF2A-4A11-1BE8-0FC6-1EEB734564CE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684E2CD-2298-7A85-3582-312F47923566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EE3172B-9774-4158-83F4-31ABA7370167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07F097F-D952-3ABA-78BC-4D8F833722FD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9D6153D-7818-B4B6-0B7E-0ED0822D892D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6E60935-C790-5CED-2BC8-4795CEEA26F8}"/>
              </a:ext>
            </a:extLst>
          </p:cNvPr>
          <p:cNvSpPr txBox="1"/>
          <p:nvPr/>
        </p:nvSpPr>
        <p:spPr>
          <a:xfrm>
            <a:off x="5108894" y="395093"/>
            <a:ext cx="332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프로젝트 </a:t>
            </a:r>
            <a:r>
              <a:rPr lang="ko-KR" altLang="en-US">
                <a:solidFill>
                  <a:srgbClr val="333F50"/>
                </a:solidFill>
              </a:rPr>
              <a:t>진행 프로세스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E809E12-0B62-FD7E-3F05-FF1E427CC307}"/>
              </a:ext>
            </a:extLst>
          </p:cNvPr>
          <p:cNvSpPr/>
          <p:nvPr/>
        </p:nvSpPr>
        <p:spPr>
          <a:xfrm>
            <a:off x="2724082" y="1883308"/>
            <a:ext cx="899886" cy="5182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673A31-346A-2903-309B-DC150CB8E83A}"/>
              </a:ext>
            </a:extLst>
          </p:cNvPr>
          <p:cNvGrpSpPr/>
          <p:nvPr/>
        </p:nvGrpSpPr>
        <p:grpSpPr>
          <a:xfrm>
            <a:off x="800715" y="1766248"/>
            <a:ext cx="2394753" cy="1690998"/>
            <a:chOff x="800715" y="1766248"/>
            <a:chExt cx="2394753" cy="169099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95E6FE1-2C83-EAC4-1952-5D2FA1D2F37A}"/>
                </a:ext>
              </a:extLst>
            </p:cNvPr>
            <p:cNvSpPr/>
            <p:nvPr/>
          </p:nvSpPr>
          <p:spPr>
            <a:xfrm>
              <a:off x="800715" y="1766248"/>
              <a:ext cx="1640054" cy="752368"/>
            </a:xfrm>
            <a:prstGeom prst="roundRect">
              <a:avLst/>
            </a:prstGeom>
            <a:solidFill>
              <a:srgbClr val="E8F4FE"/>
            </a:solidFill>
            <a:ln w="38100">
              <a:solidFill>
                <a:srgbClr val="E8F4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ysClr val="windowText" lastClr="000000"/>
                  </a:solidFill>
                </a:rPr>
                <a:t>사전기획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23E481-016F-65AE-0540-D7989398DDF6}"/>
                </a:ext>
              </a:extLst>
            </p:cNvPr>
            <p:cNvSpPr txBox="1"/>
            <p:nvPr/>
          </p:nvSpPr>
          <p:spPr>
            <a:xfrm>
              <a:off x="800715" y="2595472"/>
              <a:ext cx="239475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회의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주제선정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요구사항 정리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D11822-B8F1-6295-5AD1-93F392E004BB}"/>
              </a:ext>
            </a:extLst>
          </p:cNvPr>
          <p:cNvGrpSpPr/>
          <p:nvPr/>
        </p:nvGrpSpPr>
        <p:grpSpPr>
          <a:xfrm>
            <a:off x="3907281" y="1766248"/>
            <a:ext cx="3999359" cy="2152663"/>
            <a:chOff x="3907281" y="1766248"/>
            <a:chExt cx="3999359" cy="215266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0D3BC64-3A36-38B3-BE68-697644873664}"/>
                </a:ext>
              </a:extLst>
            </p:cNvPr>
            <p:cNvSpPr/>
            <p:nvPr/>
          </p:nvSpPr>
          <p:spPr>
            <a:xfrm>
              <a:off x="3907281" y="1766248"/>
              <a:ext cx="3906812" cy="752368"/>
            </a:xfrm>
            <a:prstGeom prst="roundRect">
              <a:avLst/>
            </a:prstGeom>
            <a:solidFill>
              <a:srgbClr val="E8F4FE"/>
            </a:solidFill>
            <a:ln w="38100">
              <a:solidFill>
                <a:srgbClr val="E8F4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데이터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수집 및 </a:t>
              </a:r>
              <a:r>
                <a:rPr lang="ko-KR" altLang="en-US" dirty="0" err="1">
                  <a:solidFill>
                    <a:sysClr val="windowText" lastClr="000000"/>
                  </a:solidFill>
                </a:rPr>
                <a:t>전처리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069E83-FA7F-3983-4E1A-860B55513C05}"/>
                </a:ext>
              </a:extLst>
            </p:cNvPr>
            <p:cNvSpPr txBox="1"/>
            <p:nvPr/>
          </p:nvSpPr>
          <p:spPr>
            <a:xfrm>
              <a:off x="3907281" y="2595472"/>
              <a:ext cx="3999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AI hub</a:t>
              </a:r>
              <a:r>
                <a:rPr lang="ko-KR" altLang="en-US" sz="1600" dirty="0"/>
                <a:t>을 통한 데이터 수집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추가적인 데이터 수집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err="1"/>
                <a:t>Roboflow</a:t>
              </a:r>
              <a:r>
                <a:rPr lang="ko-KR" altLang="en-US" sz="1600" dirty="0"/>
                <a:t>로 </a:t>
              </a:r>
              <a:r>
                <a:rPr lang="ko-KR" altLang="en-US" sz="1600" dirty="0" err="1"/>
                <a:t>라벨링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/>
            </a:p>
            <a:p>
              <a:endParaRPr lang="en-US" altLang="ko-KR" sz="1600" dirty="0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297ED69-DA9B-5B96-7688-DFC18891CF10}"/>
              </a:ext>
            </a:extLst>
          </p:cNvPr>
          <p:cNvSpPr/>
          <p:nvPr/>
        </p:nvSpPr>
        <p:spPr>
          <a:xfrm>
            <a:off x="1540883" y="4108856"/>
            <a:ext cx="899886" cy="5182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1A311C-D8C1-9106-90E2-A7DE6707EC43}"/>
              </a:ext>
            </a:extLst>
          </p:cNvPr>
          <p:cNvGrpSpPr/>
          <p:nvPr/>
        </p:nvGrpSpPr>
        <p:grpSpPr>
          <a:xfrm>
            <a:off x="9280604" y="1766232"/>
            <a:ext cx="2569547" cy="1406623"/>
            <a:chOff x="9280604" y="1766232"/>
            <a:chExt cx="2569547" cy="140662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3EFD1A-22D1-07ED-BE23-67B557CD4837}"/>
                </a:ext>
              </a:extLst>
            </p:cNvPr>
            <p:cNvSpPr/>
            <p:nvPr/>
          </p:nvSpPr>
          <p:spPr>
            <a:xfrm>
              <a:off x="9280604" y="1766232"/>
              <a:ext cx="2411302" cy="752400"/>
            </a:xfrm>
            <a:prstGeom prst="roundRect">
              <a:avLst/>
            </a:prstGeom>
            <a:solidFill>
              <a:srgbClr val="E8F4FE">
                <a:alpha val="60000"/>
              </a:srgbClr>
            </a:solidFill>
            <a:ln w="38100">
              <a:solidFill>
                <a:srgbClr val="E8F4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딥러닝 모델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설계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70DB74-FC20-CCEA-EFEF-67847EB8F217}"/>
                </a:ext>
              </a:extLst>
            </p:cNvPr>
            <p:cNvSpPr txBox="1"/>
            <p:nvPr/>
          </p:nvSpPr>
          <p:spPr>
            <a:xfrm>
              <a:off x="9280604" y="2588080"/>
              <a:ext cx="2569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YOLOv8 </a:t>
              </a:r>
              <a:r>
                <a:rPr lang="ko-KR" altLang="en-US" sz="1600" dirty="0"/>
                <a:t>모델 학습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객체 탐지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모델 구현</a:t>
              </a:r>
              <a:endParaRPr lang="en-US" altLang="ko-KR" sz="1600" dirty="0"/>
            </a:p>
          </p:txBody>
        </p:sp>
      </p:grp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443C24F6-E99B-5247-8C6A-58A8DE0C2C53}"/>
              </a:ext>
            </a:extLst>
          </p:cNvPr>
          <p:cNvSpPr/>
          <p:nvPr/>
        </p:nvSpPr>
        <p:spPr>
          <a:xfrm>
            <a:off x="6033807" y="4108856"/>
            <a:ext cx="899886" cy="5182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4B6D67-0DD9-641E-96C3-BF17C0822346}"/>
              </a:ext>
            </a:extLst>
          </p:cNvPr>
          <p:cNvGrpSpPr/>
          <p:nvPr/>
        </p:nvGrpSpPr>
        <p:grpSpPr>
          <a:xfrm>
            <a:off x="7212074" y="3991780"/>
            <a:ext cx="3374518" cy="1636631"/>
            <a:chOff x="8317388" y="4031972"/>
            <a:chExt cx="3374518" cy="163663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B1338BB-483A-2922-E855-B13E4A43ABA2}"/>
                </a:ext>
              </a:extLst>
            </p:cNvPr>
            <p:cNvSpPr/>
            <p:nvPr/>
          </p:nvSpPr>
          <p:spPr>
            <a:xfrm>
              <a:off x="8317388" y="4031972"/>
              <a:ext cx="3166026" cy="752400"/>
            </a:xfrm>
            <a:prstGeom prst="roundRect">
              <a:avLst/>
            </a:prstGeom>
            <a:solidFill>
              <a:srgbClr val="E8F4FE">
                <a:alpha val="60000"/>
              </a:srgbClr>
            </a:solidFill>
            <a:ln w="38100">
              <a:solidFill>
                <a:srgbClr val="E8F4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결과 도출 및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문서 작업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BB6427-F4F9-41C4-E347-3BBAADEE9FF1}"/>
                </a:ext>
              </a:extLst>
            </p:cNvPr>
            <p:cNvSpPr txBox="1"/>
            <p:nvPr/>
          </p:nvSpPr>
          <p:spPr>
            <a:xfrm>
              <a:off x="8317388" y="4837606"/>
              <a:ext cx="3374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시나리오 영상데이터 제작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문서 작성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Git hub </a:t>
              </a:r>
              <a:r>
                <a:rPr lang="ko-KR" altLang="en-US" sz="1600" dirty="0"/>
                <a:t>업로드</a:t>
              </a:r>
              <a:endParaRPr lang="en-US" altLang="ko-KR" sz="16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085AF-DD56-A249-E410-72057BBE7D3F}"/>
              </a:ext>
            </a:extLst>
          </p:cNvPr>
          <p:cNvGrpSpPr/>
          <p:nvPr/>
        </p:nvGrpSpPr>
        <p:grpSpPr>
          <a:xfrm>
            <a:off x="2729197" y="4012378"/>
            <a:ext cx="3277430" cy="2203687"/>
            <a:chOff x="4101892" y="4031972"/>
            <a:chExt cx="3277430" cy="220368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672EF46-EF58-2D44-F5BB-85448CA01FDE}"/>
                </a:ext>
              </a:extLst>
            </p:cNvPr>
            <p:cNvSpPr/>
            <p:nvPr/>
          </p:nvSpPr>
          <p:spPr>
            <a:xfrm>
              <a:off x="4101892" y="4031972"/>
              <a:ext cx="2881711" cy="752400"/>
            </a:xfrm>
            <a:prstGeom prst="roundRect">
              <a:avLst/>
            </a:prstGeom>
            <a:solidFill>
              <a:srgbClr val="E8F4FE">
                <a:alpha val="60000"/>
              </a:srgbClr>
            </a:solidFill>
            <a:ln w="38100">
              <a:solidFill>
                <a:srgbClr val="E8F4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개발하기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D2B5D5-9109-6935-0A8A-7E108CFD1E56}"/>
                </a:ext>
              </a:extLst>
            </p:cNvPr>
            <p:cNvSpPr txBox="1"/>
            <p:nvPr/>
          </p:nvSpPr>
          <p:spPr>
            <a:xfrm>
              <a:off x="4101892" y="4912220"/>
              <a:ext cx="32774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 err="1"/>
                <a:t>히트맵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시각화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이동 방향 추적</a:t>
              </a:r>
              <a:r>
                <a:rPr lang="en-US" altLang="ko-KR" sz="1600" dirty="0"/>
                <a:t>·</a:t>
              </a:r>
              <a:r>
                <a:rPr lang="ko-KR" altLang="en-US" sz="1600" dirty="0"/>
                <a:t>예측 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밀집도에 따른 경고 시스템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Flask </a:t>
              </a:r>
              <a:r>
                <a:rPr lang="ko-KR" altLang="en-US" sz="1600" dirty="0"/>
                <a:t>웹 플랫폼 구현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딥러닝 모델과 웹 연동</a:t>
              </a:r>
              <a:endParaRPr lang="en-US" altLang="ko-KR" sz="1600" dirty="0"/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F5A607F-24E5-C4CD-A53C-96F5B1E9C74A}"/>
              </a:ext>
            </a:extLst>
          </p:cNvPr>
          <p:cNvSpPr/>
          <p:nvPr/>
        </p:nvSpPr>
        <p:spPr>
          <a:xfrm>
            <a:off x="8097406" y="1883308"/>
            <a:ext cx="899886" cy="5182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DF3771FC-C069-E7C0-9E27-D1ACB875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70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8C8700-090D-5A9E-6DEA-A2F6F5C6D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DCE0E4-BA3C-3485-72B2-691AB8B2B76E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4C8079-421A-91B3-244C-BD568F846019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FC1DD54-19C2-5BAC-3D00-ADCA5ADB79F5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D1D5D94-450A-2FD0-029A-ECD2095C191E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813E8F-4CA0-E629-CCA9-00E156BAFB66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712D66E-159F-7A08-A67A-3F42C54F2406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2B42932-A1B9-89A4-D762-C535A2821E19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D7FFA69-01AF-F477-30D6-36F198195B6B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36BC144-5395-1386-9A15-E1EBD0739D86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CF28EC96-38FD-46EF-0B54-96DC6DA6F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F1066A-661B-4C22-C65C-A2706BF34416}"/>
              </a:ext>
            </a:extLst>
          </p:cNvPr>
          <p:cNvSpPr txBox="1"/>
          <p:nvPr/>
        </p:nvSpPr>
        <p:spPr>
          <a:xfrm>
            <a:off x="5108894" y="395093"/>
            <a:ext cx="393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프로젝트 기능별 진행 순서</a:t>
            </a:r>
          </a:p>
        </p:txBody>
      </p:sp>
      <p:sp>
        <p:nvSpPr>
          <p:cNvPr id="3" name="사각형: 둥근 모서리 5">
            <a:extLst>
              <a:ext uri="{FF2B5EF4-FFF2-40B4-BE49-F238E27FC236}">
                <a16:creationId xmlns:a16="http://schemas.microsoft.com/office/drawing/2014/main" id="{80937CBB-BF1B-37A2-F207-A8495B109334}"/>
              </a:ext>
            </a:extLst>
          </p:cNvPr>
          <p:cNvSpPr/>
          <p:nvPr/>
        </p:nvSpPr>
        <p:spPr>
          <a:xfrm>
            <a:off x="3788504" y="1315525"/>
            <a:ext cx="4614993" cy="623765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딥러닝 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YOLOv8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모델 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– Flask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연결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4472C4"/>
                </a:solidFill>
              </a:rPr>
              <a:t>&lt;  </a:t>
            </a:r>
            <a:r>
              <a:rPr lang="ko-KR" altLang="en-US" sz="1400" b="1" dirty="0">
                <a:solidFill>
                  <a:srgbClr val="4472C4"/>
                </a:solidFill>
              </a:rPr>
              <a:t>객체 인식  </a:t>
            </a:r>
            <a:r>
              <a:rPr lang="en-US" altLang="ko-KR" sz="1400" b="1" dirty="0">
                <a:solidFill>
                  <a:srgbClr val="4472C4"/>
                </a:solidFill>
              </a:rPr>
              <a:t>&gt;</a:t>
            </a:r>
            <a:r>
              <a:rPr lang="ko-KR" altLang="en-US" sz="1400" b="1" dirty="0">
                <a:solidFill>
                  <a:srgbClr val="4472C4"/>
                </a:solidFill>
              </a:rPr>
              <a:t> </a:t>
            </a:r>
            <a:endParaRPr lang="en-US" altLang="ko-KR" sz="1400" b="1" dirty="0">
              <a:solidFill>
                <a:srgbClr val="4472C4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2555C0-C53D-6795-DAF3-FC96CE411507}"/>
              </a:ext>
            </a:extLst>
          </p:cNvPr>
          <p:cNvCxnSpPr>
            <a:cxnSpLocks/>
          </p:cNvCxnSpPr>
          <p:nvPr/>
        </p:nvCxnSpPr>
        <p:spPr>
          <a:xfrm>
            <a:off x="3205210" y="3122806"/>
            <a:ext cx="767450" cy="1091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8A437E-EC38-D92B-26D4-1BE44606AB7E}"/>
              </a:ext>
            </a:extLst>
          </p:cNvPr>
          <p:cNvGrpSpPr/>
          <p:nvPr/>
        </p:nvGrpSpPr>
        <p:grpSpPr>
          <a:xfrm>
            <a:off x="9292925" y="2085537"/>
            <a:ext cx="2565995" cy="2366528"/>
            <a:chOff x="9034664" y="3266765"/>
            <a:chExt cx="2809571" cy="25114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890C9C2-D1D4-6153-A971-0B63966D88AD}"/>
                </a:ext>
              </a:extLst>
            </p:cNvPr>
            <p:cNvGrpSpPr/>
            <p:nvPr/>
          </p:nvGrpSpPr>
          <p:grpSpPr>
            <a:xfrm>
              <a:off x="9316788" y="3266765"/>
              <a:ext cx="2254776" cy="1751267"/>
              <a:chOff x="6404430" y="2762216"/>
              <a:chExt cx="2365316" cy="1871209"/>
            </a:xfrm>
          </p:grpSpPr>
          <p:pic>
            <p:nvPicPr>
              <p:cNvPr id="11" name="Picture 2" descr="Tv 텔레비전 평면 스크린 대형 - Pixabay의 무료 이미지">
                <a:extLst>
                  <a:ext uri="{FF2B5EF4-FFF2-40B4-BE49-F238E27FC236}">
                    <a16:creationId xmlns:a16="http://schemas.microsoft.com/office/drawing/2014/main" id="{534F4069-0374-1DDE-8722-9E059E03AB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47" t="13666" r="24451" b="14323"/>
              <a:stretch/>
            </p:blipFill>
            <p:spPr bwMode="auto">
              <a:xfrm>
                <a:off x="6404430" y="2762216"/>
                <a:ext cx="2365316" cy="1871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Flask&quot; Icon - Download for free – Iconduck">
                <a:extLst>
                  <a:ext uri="{FF2B5EF4-FFF2-40B4-BE49-F238E27FC236}">
                    <a16:creationId xmlns:a16="http://schemas.microsoft.com/office/drawing/2014/main" id="{1397D0DD-57F4-1936-85A0-B0983CF176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5410" y="3148527"/>
                <a:ext cx="477648" cy="613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EB2F7A-9BA5-737B-DDD1-D65037929998}"/>
                </a:ext>
              </a:extLst>
            </p:cNvPr>
            <p:cNvSpPr txBox="1"/>
            <p:nvPr/>
          </p:nvSpPr>
          <p:spPr>
            <a:xfrm>
              <a:off x="9034664" y="5092303"/>
              <a:ext cx="2809571" cy="685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rgbClr val="3799FA"/>
                  </a:solidFill>
                </a:rPr>
                <a:t>OSD </a:t>
              </a:r>
              <a:r>
                <a:rPr lang="ko-KR" altLang="en-US" sz="1800" b="1" dirty="0">
                  <a:solidFill>
                    <a:srgbClr val="3799FA"/>
                  </a:solidFill>
                </a:rPr>
                <a:t>출력</a:t>
              </a:r>
              <a:endParaRPr lang="en-US" altLang="ko-KR" sz="1800" b="1" dirty="0">
                <a:solidFill>
                  <a:srgbClr val="3799FA"/>
                </a:solidFill>
              </a:endParaRPr>
            </a:p>
            <a:p>
              <a:pPr algn="ctr"/>
              <a:r>
                <a:rPr lang="en-US" altLang="ko-KR" sz="1800" b="1" dirty="0">
                  <a:solidFill>
                    <a:srgbClr val="3799FA"/>
                  </a:solidFill>
                </a:rPr>
                <a:t>(On-Screen Display)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980DA30-5C4D-1D56-2863-7DC719E1AA68}"/>
              </a:ext>
            </a:extLst>
          </p:cNvPr>
          <p:cNvGrpSpPr/>
          <p:nvPr/>
        </p:nvGrpSpPr>
        <p:grpSpPr>
          <a:xfrm>
            <a:off x="6360203" y="4054379"/>
            <a:ext cx="3036156" cy="2304598"/>
            <a:chOff x="5150373" y="2381992"/>
            <a:chExt cx="3036156" cy="230459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22E1556-E56B-265B-A0B3-5788E18031E2}"/>
                </a:ext>
              </a:extLst>
            </p:cNvPr>
            <p:cNvGrpSpPr/>
            <p:nvPr/>
          </p:nvGrpSpPr>
          <p:grpSpPr>
            <a:xfrm>
              <a:off x="5501124" y="2576027"/>
              <a:ext cx="2685405" cy="1718312"/>
              <a:chOff x="3680460" y="2184933"/>
              <a:chExt cx="6880860" cy="3986814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24D9834-D8AA-715E-3CD9-9AAA56BC1B3D}"/>
                  </a:ext>
                </a:extLst>
              </p:cNvPr>
              <p:cNvSpPr/>
              <p:nvPr/>
            </p:nvSpPr>
            <p:spPr>
              <a:xfrm>
                <a:off x="3680460" y="2184933"/>
                <a:ext cx="6880860" cy="39868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5650871-98A5-5C50-58D6-97E1F9A2B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5253" y="2431794"/>
                <a:ext cx="6391274" cy="3552824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DC0DB5-F30A-39BB-7995-F2A6F478BB5A}"/>
                </a:ext>
              </a:extLst>
            </p:cNvPr>
            <p:cNvSpPr txBox="1"/>
            <p:nvPr/>
          </p:nvSpPr>
          <p:spPr>
            <a:xfrm>
              <a:off x="5560829" y="4232298"/>
              <a:ext cx="2565995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>
                  <a:solidFill>
                    <a:srgbClr val="3799FA"/>
                  </a:solidFill>
                </a:rPr>
                <a:t>딥러닝 추론 엔진</a:t>
              </a:r>
              <a:endParaRPr lang="en-US" altLang="ko-KR" sz="1800" b="1" dirty="0">
                <a:solidFill>
                  <a:srgbClr val="3799FA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1CCAAE7-6F4D-A81F-99F8-2C5E78D30B4C}"/>
                </a:ext>
              </a:extLst>
            </p:cNvPr>
            <p:cNvGrpSpPr/>
            <p:nvPr/>
          </p:nvGrpSpPr>
          <p:grpSpPr>
            <a:xfrm>
              <a:off x="5150373" y="2381992"/>
              <a:ext cx="593643" cy="615719"/>
              <a:chOff x="1964522" y="1459149"/>
              <a:chExt cx="780892" cy="81104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F927203C-A0B3-5A03-986F-565B14A621D7}"/>
                  </a:ext>
                </a:extLst>
              </p:cNvPr>
              <p:cNvSpPr/>
              <p:nvPr/>
            </p:nvSpPr>
            <p:spPr>
              <a:xfrm>
                <a:off x="1964522" y="1459149"/>
                <a:ext cx="780892" cy="81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54" name="Picture 6" descr="인공 지능 - 무료 과학 기술개 아이콘">
                <a:extLst>
                  <a:ext uri="{FF2B5EF4-FFF2-40B4-BE49-F238E27FC236}">
                    <a16:creationId xmlns:a16="http://schemas.microsoft.com/office/drawing/2014/main" id="{5C981B63-0D0F-57DD-922F-C07067D6A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0403" y="1555664"/>
                <a:ext cx="618011" cy="618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2D350E7-BD0A-F817-9811-ADEA7D506398}"/>
              </a:ext>
            </a:extLst>
          </p:cNvPr>
          <p:cNvGrpSpPr/>
          <p:nvPr/>
        </p:nvGrpSpPr>
        <p:grpSpPr>
          <a:xfrm>
            <a:off x="609047" y="1439206"/>
            <a:ext cx="2794759" cy="2307487"/>
            <a:chOff x="452998" y="2491585"/>
            <a:chExt cx="2935184" cy="242099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7F194-13D3-676C-733F-D3B0FAD6E44D}"/>
                </a:ext>
              </a:extLst>
            </p:cNvPr>
            <p:cNvSpPr txBox="1"/>
            <p:nvPr/>
          </p:nvSpPr>
          <p:spPr>
            <a:xfrm>
              <a:off x="452998" y="2491585"/>
              <a:ext cx="2935184" cy="678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b="1" dirty="0">
                  <a:solidFill>
                    <a:srgbClr val="3799FA"/>
                  </a:solidFill>
                </a:rPr>
                <a:t>군중 딥러닝 모델 </a:t>
              </a:r>
              <a:r>
                <a:rPr lang="ko-KR" altLang="en-US" b="1" dirty="0"/>
                <a:t>객체화</a:t>
              </a:r>
              <a:endParaRPr lang="en-US" altLang="ko-KR" sz="1800" b="1" dirty="0"/>
            </a:p>
            <a:p>
              <a:pPr algn="ctr"/>
              <a:r>
                <a:rPr lang="en-US" altLang="ko-KR" sz="1800" b="1" dirty="0">
                  <a:solidFill>
                    <a:srgbClr val="3799FA"/>
                  </a:solidFill>
                </a:rPr>
                <a:t>&lt; YOLOv8 &gt;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6C042D6-DAC6-EE01-2816-759A5DC7B4A7}"/>
                </a:ext>
              </a:extLst>
            </p:cNvPr>
            <p:cNvGrpSpPr/>
            <p:nvPr/>
          </p:nvGrpSpPr>
          <p:grpSpPr>
            <a:xfrm>
              <a:off x="756555" y="3148663"/>
              <a:ext cx="2274828" cy="1763913"/>
              <a:chOff x="1179495" y="3231343"/>
              <a:chExt cx="2760686" cy="2083830"/>
            </a:xfrm>
          </p:grpSpPr>
          <p:pic>
            <p:nvPicPr>
              <p:cNvPr id="23" name="Picture 2" descr="Tv 텔레비전 평면 스크린 대형 - Pixabay의 무료 이미지">
                <a:extLst>
                  <a:ext uri="{FF2B5EF4-FFF2-40B4-BE49-F238E27FC236}">
                    <a16:creationId xmlns:a16="http://schemas.microsoft.com/office/drawing/2014/main" id="{CEF6AF24-2061-69D6-2CE5-C9D59D92AD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47" t="13666" r="24451" b="14323"/>
              <a:stretch/>
            </p:blipFill>
            <p:spPr bwMode="auto">
              <a:xfrm>
                <a:off x="1179495" y="3231343"/>
                <a:ext cx="2760686" cy="2083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7235221-4FAE-B5B2-B4C9-192FD148E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0631" y="3302308"/>
                <a:ext cx="2553188" cy="1489651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0B0701A-2B71-2FE6-80D3-EF188014612E}"/>
              </a:ext>
            </a:extLst>
          </p:cNvPr>
          <p:cNvGrpSpPr/>
          <p:nvPr/>
        </p:nvGrpSpPr>
        <p:grpSpPr>
          <a:xfrm>
            <a:off x="2811931" y="4075547"/>
            <a:ext cx="2979506" cy="2283430"/>
            <a:chOff x="672657" y="4294339"/>
            <a:chExt cx="2979506" cy="22834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794B8F-EE3B-73A3-4106-13804B6F03D4}"/>
                </a:ext>
              </a:extLst>
            </p:cNvPr>
            <p:cNvGrpSpPr/>
            <p:nvPr/>
          </p:nvGrpSpPr>
          <p:grpSpPr>
            <a:xfrm>
              <a:off x="672657" y="4294339"/>
              <a:ext cx="1034006" cy="1047858"/>
              <a:chOff x="557388" y="2126839"/>
              <a:chExt cx="1034006" cy="104785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11EAD4-D35B-39F0-59CB-F2F7D2E526CC}"/>
                  </a:ext>
                </a:extLst>
              </p:cNvPr>
              <p:cNvSpPr txBox="1"/>
              <p:nvPr/>
            </p:nvSpPr>
            <p:spPr>
              <a:xfrm>
                <a:off x="557388" y="2780743"/>
                <a:ext cx="1034006" cy="39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/>
                  <a:t>CCTV-01</a:t>
                </a:r>
              </a:p>
            </p:txBody>
          </p:sp>
          <p:pic>
            <p:nvPicPr>
              <p:cNvPr id="37" name="Picture 4" descr="Cctv 카메라 - 무료 과학 기술개 아이콘">
                <a:extLst>
                  <a:ext uri="{FF2B5EF4-FFF2-40B4-BE49-F238E27FC236}">
                    <a16:creationId xmlns:a16="http://schemas.microsoft.com/office/drawing/2014/main" id="{C50C6787-DAD6-F491-98DC-FC62B4F406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" t="11324" r="6172" b="11199"/>
              <a:stretch/>
            </p:blipFill>
            <p:spPr bwMode="auto">
              <a:xfrm flipH="1">
                <a:off x="688904" y="2126839"/>
                <a:ext cx="770975" cy="66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35A2C3C-C110-A894-5CF3-4664FC399724}"/>
                </a:ext>
              </a:extLst>
            </p:cNvPr>
            <p:cNvGrpSpPr/>
            <p:nvPr/>
          </p:nvGrpSpPr>
          <p:grpSpPr>
            <a:xfrm>
              <a:off x="2618157" y="4294339"/>
              <a:ext cx="1034006" cy="1047858"/>
              <a:chOff x="557388" y="3168385"/>
              <a:chExt cx="1034006" cy="1047858"/>
            </a:xfrm>
          </p:grpSpPr>
          <p:pic>
            <p:nvPicPr>
              <p:cNvPr id="38" name="Picture 4" descr="Cctv 카메라 - 무료 과학 기술개 아이콘">
                <a:extLst>
                  <a:ext uri="{FF2B5EF4-FFF2-40B4-BE49-F238E27FC236}">
                    <a16:creationId xmlns:a16="http://schemas.microsoft.com/office/drawing/2014/main" id="{C2513A8B-214D-7CE9-4F47-0519576C4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" t="11324" r="6172" b="11199"/>
              <a:stretch/>
            </p:blipFill>
            <p:spPr bwMode="auto">
              <a:xfrm>
                <a:off x="688904" y="3168385"/>
                <a:ext cx="770975" cy="66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049A09-4EB3-F648-726B-DB819D13163F}"/>
                  </a:ext>
                </a:extLst>
              </p:cNvPr>
              <p:cNvSpPr txBox="1"/>
              <p:nvPr/>
            </p:nvSpPr>
            <p:spPr>
              <a:xfrm>
                <a:off x="557388" y="3822289"/>
                <a:ext cx="1034006" cy="39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/>
                  <a:t>CCTV-02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F544595-96EA-3777-CFB1-9AF8A4FA5D96}"/>
                </a:ext>
              </a:extLst>
            </p:cNvPr>
            <p:cNvGrpSpPr/>
            <p:nvPr/>
          </p:nvGrpSpPr>
          <p:grpSpPr>
            <a:xfrm>
              <a:off x="672657" y="5529911"/>
              <a:ext cx="1034006" cy="1047858"/>
              <a:chOff x="557388" y="4209931"/>
              <a:chExt cx="1034006" cy="1047858"/>
            </a:xfrm>
          </p:grpSpPr>
          <p:pic>
            <p:nvPicPr>
              <p:cNvPr id="39" name="Picture 4" descr="Cctv 카메라 - 무료 과학 기술개 아이콘">
                <a:extLst>
                  <a:ext uri="{FF2B5EF4-FFF2-40B4-BE49-F238E27FC236}">
                    <a16:creationId xmlns:a16="http://schemas.microsoft.com/office/drawing/2014/main" id="{821AD3E6-B85B-4FC7-6F6A-910E441006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" t="11324" r="6172" b="11199"/>
              <a:stretch/>
            </p:blipFill>
            <p:spPr bwMode="auto">
              <a:xfrm flipH="1">
                <a:off x="688904" y="4209931"/>
                <a:ext cx="770975" cy="66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726020-034A-22B2-C661-F8B707C3087A}"/>
                  </a:ext>
                </a:extLst>
              </p:cNvPr>
              <p:cNvSpPr txBox="1"/>
              <p:nvPr/>
            </p:nvSpPr>
            <p:spPr>
              <a:xfrm>
                <a:off x="557388" y="4863835"/>
                <a:ext cx="1034006" cy="39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/>
                  <a:t>CCTV-03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2AAAF0-3559-6FE3-1FE9-9FE332EE2ABE}"/>
                </a:ext>
              </a:extLst>
            </p:cNvPr>
            <p:cNvGrpSpPr/>
            <p:nvPr/>
          </p:nvGrpSpPr>
          <p:grpSpPr>
            <a:xfrm>
              <a:off x="2618157" y="5529908"/>
              <a:ext cx="1034006" cy="1047861"/>
              <a:chOff x="557388" y="5251477"/>
              <a:chExt cx="1034006" cy="1047861"/>
            </a:xfrm>
          </p:grpSpPr>
          <p:pic>
            <p:nvPicPr>
              <p:cNvPr id="40" name="Picture 4" descr="Cctv 카메라 - 무료 과학 기술개 아이콘">
                <a:extLst>
                  <a:ext uri="{FF2B5EF4-FFF2-40B4-BE49-F238E27FC236}">
                    <a16:creationId xmlns:a16="http://schemas.microsoft.com/office/drawing/2014/main" id="{FC7F0A22-F508-1532-0019-458699EBE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" t="11324" r="6172" b="11199"/>
              <a:stretch/>
            </p:blipFill>
            <p:spPr bwMode="auto">
              <a:xfrm>
                <a:off x="688904" y="5251477"/>
                <a:ext cx="770975" cy="66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0DD1FA-2010-1B46-1BBC-B11382FC38BB}"/>
                  </a:ext>
                </a:extLst>
              </p:cNvPr>
              <p:cNvSpPr txBox="1"/>
              <p:nvPr/>
            </p:nvSpPr>
            <p:spPr>
              <a:xfrm>
                <a:off x="557388" y="5905384"/>
                <a:ext cx="1034006" cy="39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/>
                  <a:t>CCTV-04</a:t>
                </a: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9F8C09-C9B0-FF03-B01C-B278D5B3C29D}"/>
                </a:ext>
              </a:extLst>
            </p:cNvPr>
            <p:cNvSpPr/>
            <p:nvPr/>
          </p:nvSpPr>
          <p:spPr>
            <a:xfrm>
              <a:off x="1738038" y="4962228"/>
              <a:ext cx="900000" cy="90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Frame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048" name="직선 화살표 연결선 2047">
            <a:extLst>
              <a:ext uri="{FF2B5EF4-FFF2-40B4-BE49-F238E27FC236}">
                <a16:creationId xmlns:a16="http://schemas.microsoft.com/office/drawing/2014/main" id="{4C609CEE-B40C-89C2-4CAC-A2C5D7109DA5}"/>
              </a:ext>
            </a:extLst>
          </p:cNvPr>
          <p:cNvCxnSpPr>
            <a:cxnSpLocks/>
          </p:cNvCxnSpPr>
          <p:nvPr/>
        </p:nvCxnSpPr>
        <p:spPr>
          <a:xfrm>
            <a:off x="5883152" y="5138925"/>
            <a:ext cx="720000" cy="1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직선 화살표 연결선 2074">
            <a:extLst>
              <a:ext uri="{FF2B5EF4-FFF2-40B4-BE49-F238E27FC236}">
                <a16:creationId xmlns:a16="http://schemas.microsoft.com/office/drawing/2014/main" id="{5384EA82-0BA8-7744-59E2-132332007412}"/>
              </a:ext>
            </a:extLst>
          </p:cNvPr>
          <p:cNvCxnSpPr>
            <a:cxnSpLocks/>
          </p:cNvCxnSpPr>
          <p:nvPr/>
        </p:nvCxnSpPr>
        <p:spPr>
          <a:xfrm flipV="1">
            <a:off x="8410525" y="3289157"/>
            <a:ext cx="890298" cy="839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44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C7717-FF5C-8360-24DD-8572A0A03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66FB204-9C2B-7FB1-E3B7-7C3C4EB12E85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8D1B8C-6C23-9D9B-0508-E3079C9F4A2C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C3A0E7D-71AA-A74D-39E9-00EFAA95F5B7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6D41001-E082-7ACB-D944-90471AAA0D91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5BD447-6BAC-3E23-4B03-97B565A508D7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F821B76-F68A-5E5D-F409-8C9F5105DE23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0B17A77-2EBC-0BC9-8803-393FA7A0CF1E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6F4429-76BE-615A-E64A-32692E5C037E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EBEFD8E-46A4-1EB8-127B-B7469A3E72F2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C50A5F0B-8B85-EC47-0330-5E8F9061A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C8BA4-8BD6-65AF-3CE0-F13BE6423FA3}"/>
              </a:ext>
            </a:extLst>
          </p:cNvPr>
          <p:cNvSpPr txBox="1"/>
          <p:nvPr/>
        </p:nvSpPr>
        <p:spPr>
          <a:xfrm>
            <a:off x="5108894" y="395093"/>
            <a:ext cx="393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프로젝트 기능별 진행 순서</a:t>
            </a:r>
          </a:p>
        </p:txBody>
      </p:sp>
      <p:sp>
        <p:nvSpPr>
          <p:cNvPr id="3" name="사각형: 둥근 모서리 5">
            <a:extLst>
              <a:ext uri="{FF2B5EF4-FFF2-40B4-BE49-F238E27FC236}">
                <a16:creationId xmlns:a16="http://schemas.microsoft.com/office/drawing/2014/main" id="{0146F4DC-536C-299A-BBD4-EDCE2EAF4668}"/>
              </a:ext>
            </a:extLst>
          </p:cNvPr>
          <p:cNvSpPr/>
          <p:nvPr/>
        </p:nvSpPr>
        <p:spPr>
          <a:xfrm>
            <a:off x="3788504" y="1315525"/>
            <a:ext cx="4614993" cy="623765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딥러닝 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YOLOv8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모델 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- DB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– Flask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연결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4472C4"/>
                </a:solidFill>
              </a:rPr>
              <a:t>&lt;  </a:t>
            </a:r>
            <a:r>
              <a:rPr lang="ko-KR" altLang="en-US" sz="1400" b="1" dirty="0">
                <a:solidFill>
                  <a:srgbClr val="4472C4"/>
                </a:solidFill>
              </a:rPr>
              <a:t>밀집도  </a:t>
            </a:r>
            <a:r>
              <a:rPr lang="en-US" altLang="ko-KR" sz="1400" b="1" dirty="0">
                <a:solidFill>
                  <a:srgbClr val="4472C4"/>
                </a:solidFill>
              </a:rPr>
              <a:t>&gt;</a:t>
            </a:r>
            <a:r>
              <a:rPr lang="ko-KR" altLang="en-US" sz="1400" b="1" dirty="0">
                <a:solidFill>
                  <a:srgbClr val="4472C4"/>
                </a:solidFill>
              </a:rPr>
              <a:t> </a:t>
            </a:r>
            <a:endParaRPr lang="en-US" altLang="ko-KR" sz="1400" b="1" dirty="0">
              <a:solidFill>
                <a:srgbClr val="4472C4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FD325F-CF26-D628-7108-F0CCF4C25B10}"/>
              </a:ext>
            </a:extLst>
          </p:cNvPr>
          <p:cNvCxnSpPr>
            <a:cxnSpLocks/>
          </p:cNvCxnSpPr>
          <p:nvPr/>
        </p:nvCxnSpPr>
        <p:spPr>
          <a:xfrm>
            <a:off x="1978021" y="3801628"/>
            <a:ext cx="0" cy="86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986E742-FF78-F5B9-031C-4C820714D841}"/>
              </a:ext>
            </a:extLst>
          </p:cNvPr>
          <p:cNvGrpSpPr/>
          <p:nvPr/>
        </p:nvGrpSpPr>
        <p:grpSpPr>
          <a:xfrm>
            <a:off x="9366971" y="4150130"/>
            <a:ext cx="2565995" cy="2366528"/>
            <a:chOff x="9034664" y="3266765"/>
            <a:chExt cx="2809571" cy="25114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CE8F079-EEEB-ED22-ECF9-F656A3A92D89}"/>
                </a:ext>
              </a:extLst>
            </p:cNvPr>
            <p:cNvGrpSpPr/>
            <p:nvPr/>
          </p:nvGrpSpPr>
          <p:grpSpPr>
            <a:xfrm>
              <a:off x="9316788" y="3266765"/>
              <a:ext cx="2254776" cy="1751267"/>
              <a:chOff x="6404430" y="2762216"/>
              <a:chExt cx="2365316" cy="1871209"/>
            </a:xfrm>
          </p:grpSpPr>
          <p:pic>
            <p:nvPicPr>
              <p:cNvPr id="11" name="Picture 2" descr="Tv 텔레비전 평면 스크린 대형 - Pixabay의 무료 이미지">
                <a:extLst>
                  <a:ext uri="{FF2B5EF4-FFF2-40B4-BE49-F238E27FC236}">
                    <a16:creationId xmlns:a16="http://schemas.microsoft.com/office/drawing/2014/main" id="{D928A796-9C76-5FFE-8A39-77E093880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47" t="13666" r="24451" b="14323"/>
              <a:stretch/>
            </p:blipFill>
            <p:spPr bwMode="auto">
              <a:xfrm>
                <a:off x="6404430" y="2762216"/>
                <a:ext cx="2365316" cy="1871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Flask&quot; Icon - Download for free – Iconduck">
                <a:extLst>
                  <a:ext uri="{FF2B5EF4-FFF2-40B4-BE49-F238E27FC236}">
                    <a16:creationId xmlns:a16="http://schemas.microsoft.com/office/drawing/2014/main" id="{ABCDBC64-4642-FDE6-2D66-3032D47F4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5410" y="3148527"/>
                <a:ext cx="477648" cy="613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E00581-53EB-CF9C-F3EF-89649BAF72A9}"/>
                </a:ext>
              </a:extLst>
            </p:cNvPr>
            <p:cNvSpPr txBox="1"/>
            <p:nvPr/>
          </p:nvSpPr>
          <p:spPr>
            <a:xfrm>
              <a:off x="9034664" y="5092303"/>
              <a:ext cx="2809571" cy="685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rgbClr val="3799FA"/>
                  </a:solidFill>
                </a:rPr>
                <a:t>OSD </a:t>
              </a:r>
              <a:r>
                <a:rPr lang="ko-KR" altLang="en-US" sz="1800" b="1" dirty="0">
                  <a:solidFill>
                    <a:srgbClr val="3799FA"/>
                  </a:solidFill>
                </a:rPr>
                <a:t>출력</a:t>
              </a:r>
              <a:endParaRPr lang="en-US" altLang="ko-KR" sz="1800" b="1" dirty="0">
                <a:solidFill>
                  <a:srgbClr val="3799FA"/>
                </a:solidFill>
              </a:endParaRPr>
            </a:p>
            <a:p>
              <a:pPr algn="ctr"/>
              <a:r>
                <a:rPr lang="en-US" altLang="ko-KR" sz="1800" b="1" dirty="0">
                  <a:solidFill>
                    <a:srgbClr val="3799FA"/>
                  </a:solidFill>
                </a:rPr>
                <a:t>(On-Screen Display)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3266D7-A33B-EF47-BBB0-3943162C9358}"/>
              </a:ext>
            </a:extLst>
          </p:cNvPr>
          <p:cNvGrpSpPr/>
          <p:nvPr/>
        </p:nvGrpSpPr>
        <p:grpSpPr>
          <a:xfrm>
            <a:off x="3720698" y="4124766"/>
            <a:ext cx="3036156" cy="2304598"/>
            <a:chOff x="5150373" y="2381992"/>
            <a:chExt cx="3036156" cy="230459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938317D-9187-2372-CDAC-64108BFBFB07}"/>
                </a:ext>
              </a:extLst>
            </p:cNvPr>
            <p:cNvGrpSpPr/>
            <p:nvPr/>
          </p:nvGrpSpPr>
          <p:grpSpPr>
            <a:xfrm>
              <a:off x="5501124" y="2576027"/>
              <a:ext cx="2685405" cy="1718312"/>
              <a:chOff x="3680460" y="2184933"/>
              <a:chExt cx="6880860" cy="3986814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4CC2D384-EF4B-82C4-9554-EE64D7153327}"/>
                  </a:ext>
                </a:extLst>
              </p:cNvPr>
              <p:cNvSpPr/>
              <p:nvPr/>
            </p:nvSpPr>
            <p:spPr>
              <a:xfrm>
                <a:off x="3680460" y="2184933"/>
                <a:ext cx="6880860" cy="39868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D64D13E-4225-618D-24B6-CC974C97C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5253" y="2431794"/>
                <a:ext cx="6391274" cy="3552824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6046A7-A5DA-0C6B-8953-1981714B2F44}"/>
                </a:ext>
              </a:extLst>
            </p:cNvPr>
            <p:cNvSpPr txBox="1"/>
            <p:nvPr/>
          </p:nvSpPr>
          <p:spPr>
            <a:xfrm>
              <a:off x="5560829" y="4232298"/>
              <a:ext cx="2565995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>
                  <a:solidFill>
                    <a:srgbClr val="3799FA"/>
                  </a:solidFill>
                </a:rPr>
                <a:t>딥러닝 추론 엔진</a:t>
              </a:r>
              <a:endParaRPr lang="en-US" altLang="ko-KR" sz="1800" b="1" dirty="0">
                <a:solidFill>
                  <a:srgbClr val="3799FA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D04E647-E2AF-8D9B-E753-754499C54986}"/>
                </a:ext>
              </a:extLst>
            </p:cNvPr>
            <p:cNvGrpSpPr/>
            <p:nvPr/>
          </p:nvGrpSpPr>
          <p:grpSpPr>
            <a:xfrm>
              <a:off x="5150373" y="2381992"/>
              <a:ext cx="593643" cy="615719"/>
              <a:chOff x="1964522" y="1459149"/>
              <a:chExt cx="780892" cy="81104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79EC47E6-5B50-58A0-4709-AB090C1FD694}"/>
                  </a:ext>
                </a:extLst>
              </p:cNvPr>
              <p:cNvSpPr/>
              <p:nvPr/>
            </p:nvSpPr>
            <p:spPr>
              <a:xfrm>
                <a:off x="1964522" y="1459149"/>
                <a:ext cx="780892" cy="81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54" name="Picture 6" descr="인공 지능 - 무료 과학 기술개 아이콘">
                <a:extLst>
                  <a:ext uri="{FF2B5EF4-FFF2-40B4-BE49-F238E27FC236}">
                    <a16:creationId xmlns:a16="http://schemas.microsoft.com/office/drawing/2014/main" id="{5D9B097E-AFE5-3570-47EB-A03084D797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0403" y="1555664"/>
                <a:ext cx="618011" cy="618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270D1BB-E1C6-430D-C67C-506FD1F45742}"/>
              </a:ext>
            </a:extLst>
          </p:cNvPr>
          <p:cNvGrpSpPr/>
          <p:nvPr/>
        </p:nvGrpSpPr>
        <p:grpSpPr>
          <a:xfrm>
            <a:off x="609047" y="1439206"/>
            <a:ext cx="2794759" cy="2307487"/>
            <a:chOff x="452998" y="2491585"/>
            <a:chExt cx="2935184" cy="242099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EB0A95-823C-5DE7-802A-D3E9F5E2CBC1}"/>
                </a:ext>
              </a:extLst>
            </p:cNvPr>
            <p:cNvSpPr txBox="1"/>
            <p:nvPr/>
          </p:nvSpPr>
          <p:spPr>
            <a:xfrm>
              <a:off x="452998" y="2491585"/>
              <a:ext cx="2935184" cy="678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b="1" dirty="0">
                  <a:solidFill>
                    <a:srgbClr val="3799FA"/>
                  </a:solidFill>
                </a:rPr>
                <a:t>군중 딥러닝 모델 </a:t>
              </a:r>
              <a:r>
                <a:rPr lang="ko-KR" altLang="en-US" b="1" dirty="0"/>
                <a:t>객체화</a:t>
              </a:r>
              <a:endParaRPr lang="en-US" altLang="ko-KR" sz="1800" b="1" dirty="0"/>
            </a:p>
            <a:p>
              <a:pPr algn="ctr"/>
              <a:r>
                <a:rPr lang="en-US" altLang="ko-KR" sz="1800" b="1" dirty="0">
                  <a:solidFill>
                    <a:srgbClr val="3799FA"/>
                  </a:solidFill>
                </a:rPr>
                <a:t>&lt; YOLOv8 &gt;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E84F116-0F43-4BC6-7EB7-D02D3756C9C7}"/>
                </a:ext>
              </a:extLst>
            </p:cNvPr>
            <p:cNvGrpSpPr/>
            <p:nvPr/>
          </p:nvGrpSpPr>
          <p:grpSpPr>
            <a:xfrm>
              <a:off x="756555" y="3148663"/>
              <a:ext cx="2274828" cy="1763913"/>
              <a:chOff x="1179495" y="3231343"/>
              <a:chExt cx="2760686" cy="2083830"/>
            </a:xfrm>
          </p:grpSpPr>
          <p:pic>
            <p:nvPicPr>
              <p:cNvPr id="23" name="Picture 2" descr="Tv 텔레비전 평면 스크린 대형 - Pixabay의 무료 이미지">
                <a:extLst>
                  <a:ext uri="{FF2B5EF4-FFF2-40B4-BE49-F238E27FC236}">
                    <a16:creationId xmlns:a16="http://schemas.microsoft.com/office/drawing/2014/main" id="{C7AEE791-7429-67D1-5F2B-43A77BB490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47" t="13666" r="24451" b="14323"/>
              <a:stretch/>
            </p:blipFill>
            <p:spPr bwMode="auto">
              <a:xfrm>
                <a:off x="1179495" y="3231343"/>
                <a:ext cx="2760686" cy="2083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F0BBEF2-0A22-EA43-74A5-AAAB93E51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0631" y="3302308"/>
                <a:ext cx="2553188" cy="1489651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EA33F35-DA31-37FB-3796-22E9DBF8F633}"/>
              </a:ext>
            </a:extLst>
          </p:cNvPr>
          <p:cNvGrpSpPr/>
          <p:nvPr/>
        </p:nvGrpSpPr>
        <p:grpSpPr>
          <a:xfrm>
            <a:off x="545126" y="4213687"/>
            <a:ext cx="2979506" cy="2283430"/>
            <a:chOff x="672657" y="4294339"/>
            <a:chExt cx="2979506" cy="22834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4EB7546-1F7B-F8EE-EF5D-7C139E9122AA}"/>
                </a:ext>
              </a:extLst>
            </p:cNvPr>
            <p:cNvGrpSpPr/>
            <p:nvPr/>
          </p:nvGrpSpPr>
          <p:grpSpPr>
            <a:xfrm>
              <a:off x="672657" y="4294339"/>
              <a:ext cx="1034006" cy="1047858"/>
              <a:chOff x="557388" y="2126839"/>
              <a:chExt cx="1034006" cy="104785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A0BB0F-0550-2B4B-8425-FF30B031447F}"/>
                  </a:ext>
                </a:extLst>
              </p:cNvPr>
              <p:cNvSpPr txBox="1"/>
              <p:nvPr/>
            </p:nvSpPr>
            <p:spPr>
              <a:xfrm>
                <a:off x="557388" y="2780743"/>
                <a:ext cx="1034006" cy="39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/>
                  <a:t>CCTV-01</a:t>
                </a:r>
              </a:p>
            </p:txBody>
          </p:sp>
          <p:pic>
            <p:nvPicPr>
              <p:cNvPr id="37" name="Picture 4" descr="Cctv 카메라 - 무료 과학 기술개 아이콘">
                <a:extLst>
                  <a:ext uri="{FF2B5EF4-FFF2-40B4-BE49-F238E27FC236}">
                    <a16:creationId xmlns:a16="http://schemas.microsoft.com/office/drawing/2014/main" id="{7813A6F6-BB18-5B38-DCF7-86ACF37D8C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" t="11324" r="6172" b="11199"/>
              <a:stretch/>
            </p:blipFill>
            <p:spPr bwMode="auto">
              <a:xfrm flipH="1">
                <a:off x="688904" y="2126839"/>
                <a:ext cx="770975" cy="66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9B3391D-D091-08CF-4391-65B7D6C0D08E}"/>
                </a:ext>
              </a:extLst>
            </p:cNvPr>
            <p:cNvGrpSpPr/>
            <p:nvPr/>
          </p:nvGrpSpPr>
          <p:grpSpPr>
            <a:xfrm>
              <a:off x="2618157" y="4294339"/>
              <a:ext cx="1034006" cy="1047858"/>
              <a:chOff x="557388" y="3168385"/>
              <a:chExt cx="1034006" cy="1047858"/>
            </a:xfrm>
          </p:grpSpPr>
          <p:pic>
            <p:nvPicPr>
              <p:cNvPr id="38" name="Picture 4" descr="Cctv 카메라 - 무료 과학 기술개 아이콘">
                <a:extLst>
                  <a:ext uri="{FF2B5EF4-FFF2-40B4-BE49-F238E27FC236}">
                    <a16:creationId xmlns:a16="http://schemas.microsoft.com/office/drawing/2014/main" id="{729767E7-7E85-5868-227C-76518EA984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" t="11324" r="6172" b="11199"/>
              <a:stretch/>
            </p:blipFill>
            <p:spPr bwMode="auto">
              <a:xfrm>
                <a:off x="688904" y="3168385"/>
                <a:ext cx="770975" cy="66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5D6865-7010-930D-3865-22DA6EB0C605}"/>
                  </a:ext>
                </a:extLst>
              </p:cNvPr>
              <p:cNvSpPr txBox="1"/>
              <p:nvPr/>
            </p:nvSpPr>
            <p:spPr>
              <a:xfrm>
                <a:off x="557388" y="3822289"/>
                <a:ext cx="1034006" cy="39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/>
                  <a:t>CCTV-02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4946E29-9A1E-73B1-6238-3A74E60317D6}"/>
                </a:ext>
              </a:extLst>
            </p:cNvPr>
            <p:cNvGrpSpPr/>
            <p:nvPr/>
          </p:nvGrpSpPr>
          <p:grpSpPr>
            <a:xfrm>
              <a:off x="672657" y="5529911"/>
              <a:ext cx="1034006" cy="1047858"/>
              <a:chOff x="557388" y="4209931"/>
              <a:chExt cx="1034006" cy="1047858"/>
            </a:xfrm>
          </p:grpSpPr>
          <p:pic>
            <p:nvPicPr>
              <p:cNvPr id="39" name="Picture 4" descr="Cctv 카메라 - 무료 과학 기술개 아이콘">
                <a:extLst>
                  <a:ext uri="{FF2B5EF4-FFF2-40B4-BE49-F238E27FC236}">
                    <a16:creationId xmlns:a16="http://schemas.microsoft.com/office/drawing/2014/main" id="{7B6B1F91-9687-D12B-E7D7-7E1F98B07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" t="11324" r="6172" b="11199"/>
              <a:stretch/>
            </p:blipFill>
            <p:spPr bwMode="auto">
              <a:xfrm flipH="1">
                <a:off x="688904" y="4209931"/>
                <a:ext cx="770975" cy="66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F0F72BD-B091-4524-EB91-D2644BDAD135}"/>
                  </a:ext>
                </a:extLst>
              </p:cNvPr>
              <p:cNvSpPr txBox="1"/>
              <p:nvPr/>
            </p:nvSpPr>
            <p:spPr>
              <a:xfrm>
                <a:off x="557388" y="4863835"/>
                <a:ext cx="1034006" cy="39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/>
                  <a:t>CCTV-03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449773F-9015-1B83-6804-4E0234F0F411}"/>
                </a:ext>
              </a:extLst>
            </p:cNvPr>
            <p:cNvGrpSpPr/>
            <p:nvPr/>
          </p:nvGrpSpPr>
          <p:grpSpPr>
            <a:xfrm>
              <a:off x="2618157" y="5529908"/>
              <a:ext cx="1034006" cy="1047861"/>
              <a:chOff x="557388" y="5251477"/>
              <a:chExt cx="1034006" cy="1047861"/>
            </a:xfrm>
          </p:grpSpPr>
          <p:pic>
            <p:nvPicPr>
              <p:cNvPr id="40" name="Picture 4" descr="Cctv 카메라 - 무료 과학 기술개 아이콘">
                <a:extLst>
                  <a:ext uri="{FF2B5EF4-FFF2-40B4-BE49-F238E27FC236}">
                    <a16:creationId xmlns:a16="http://schemas.microsoft.com/office/drawing/2014/main" id="{FFAA7E86-C2AC-2079-3178-B966B68D33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" t="11324" r="6172" b="11199"/>
              <a:stretch/>
            </p:blipFill>
            <p:spPr bwMode="auto">
              <a:xfrm>
                <a:off x="688904" y="5251477"/>
                <a:ext cx="770975" cy="66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A80E54-5C3B-EF50-C3EE-93A1C86EB3D8}"/>
                  </a:ext>
                </a:extLst>
              </p:cNvPr>
              <p:cNvSpPr txBox="1"/>
              <p:nvPr/>
            </p:nvSpPr>
            <p:spPr>
              <a:xfrm>
                <a:off x="557388" y="5905384"/>
                <a:ext cx="1034006" cy="39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500" b="1" dirty="0"/>
                  <a:t>CCTV-04</a:t>
                </a: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A3C0E2E-69CF-204C-C4E9-C1C9CF27DC40}"/>
                </a:ext>
              </a:extLst>
            </p:cNvPr>
            <p:cNvSpPr/>
            <p:nvPr/>
          </p:nvSpPr>
          <p:spPr>
            <a:xfrm>
              <a:off x="1738038" y="4962228"/>
              <a:ext cx="900000" cy="90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Frame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048" name="직선 화살표 연결선 2047">
            <a:extLst>
              <a:ext uri="{FF2B5EF4-FFF2-40B4-BE49-F238E27FC236}">
                <a16:creationId xmlns:a16="http://schemas.microsoft.com/office/drawing/2014/main" id="{04E3F33D-D984-67C0-A323-0370F571D029}"/>
              </a:ext>
            </a:extLst>
          </p:cNvPr>
          <p:cNvCxnSpPr>
            <a:cxnSpLocks/>
          </p:cNvCxnSpPr>
          <p:nvPr/>
        </p:nvCxnSpPr>
        <p:spPr>
          <a:xfrm>
            <a:off x="3507859" y="5277065"/>
            <a:ext cx="408596" cy="1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5" name="직사각형 2094">
            <a:extLst>
              <a:ext uri="{FF2B5EF4-FFF2-40B4-BE49-F238E27FC236}">
                <a16:creationId xmlns:a16="http://schemas.microsoft.com/office/drawing/2014/main" id="{082C82AF-2279-EE79-1364-01F555A4EC3A}"/>
              </a:ext>
            </a:extLst>
          </p:cNvPr>
          <p:cNvSpPr/>
          <p:nvPr/>
        </p:nvSpPr>
        <p:spPr>
          <a:xfrm>
            <a:off x="4920005" y="2169650"/>
            <a:ext cx="4404245" cy="2009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6" name="직사각형 2095">
            <a:extLst>
              <a:ext uri="{FF2B5EF4-FFF2-40B4-BE49-F238E27FC236}">
                <a16:creationId xmlns:a16="http://schemas.microsoft.com/office/drawing/2014/main" id="{F8981897-43BA-A7C4-E2F2-2431A6BEA157}"/>
              </a:ext>
            </a:extLst>
          </p:cNvPr>
          <p:cNvSpPr/>
          <p:nvPr/>
        </p:nvSpPr>
        <p:spPr>
          <a:xfrm>
            <a:off x="7081842" y="4173344"/>
            <a:ext cx="2242407" cy="2009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80E98CD0-BC68-4307-3156-E5A4E31C7E96}"/>
              </a:ext>
            </a:extLst>
          </p:cNvPr>
          <p:cNvGrpSpPr/>
          <p:nvPr/>
        </p:nvGrpSpPr>
        <p:grpSpPr>
          <a:xfrm>
            <a:off x="7009365" y="4446778"/>
            <a:ext cx="1671687" cy="1656385"/>
            <a:chOff x="4585714" y="5011078"/>
            <a:chExt cx="1671687" cy="1656385"/>
          </a:xfrm>
        </p:grpSpPr>
        <p:sp>
          <p:nvSpPr>
            <p:cNvPr id="2067" name="TextBox 2066">
              <a:extLst>
                <a:ext uri="{FF2B5EF4-FFF2-40B4-BE49-F238E27FC236}">
                  <a16:creationId xmlns:a16="http://schemas.microsoft.com/office/drawing/2014/main" id="{32AD2846-7708-1CCF-18BB-BCB768897296}"/>
                </a:ext>
              </a:extLst>
            </p:cNvPr>
            <p:cNvSpPr txBox="1"/>
            <p:nvPr/>
          </p:nvSpPr>
          <p:spPr>
            <a:xfrm>
              <a:off x="4585714" y="6213171"/>
              <a:ext cx="1671687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solidFill>
                    <a:srgbClr val="3799FA"/>
                  </a:solidFill>
                </a:rPr>
                <a:t>DB</a:t>
              </a:r>
              <a:r>
                <a:rPr lang="ko-KR" altLang="en-US" sz="1800" b="1" dirty="0">
                  <a:solidFill>
                    <a:srgbClr val="3799FA"/>
                  </a:solidFill>
                </a:rPr>
                <a:t>에 저장</a:t>
              </a:r>
              <a:endParaRPr lang="en-US" altLang="ko-KR" sz="1800" b="1" dirty="0">
                <a:solidFill>
                  <a:srgbClr val="3799FA"/>
                </a:solidFill>
              </a:endParaRPr>
            </a:p>
          </p:txBody>
        </p:sp>
        <p:grpSp>
          <p:nvGrpSpPr>
            <p:cNvPr id="2068" name="그룹 2067">
              <a:extLst>
                <a:ext uri="{FF2B5EF4-FFF2-40B4-BE49-F238E27FC236}">
                  <a16:creationId xmlns:a16="http://schemas.microsoft.com/office/drawing/2014/main" id="{07B4F4C4-3ABD-402C-079F-4C290AB0EF93}"/>
                </a:ext>
              </a:extLst>
            </p:cNvPr>
            <p:cNvGrpSpPr/>
            <p:nvPr/>
          </p:nvGrpSpPr>
          <p:grpSpPr>
            <a:xfrm>
              <a:off x="4770539" y="5011078"/>
              <a:ext cx="1326321" cy="1242532"/>
              <a:chOff x="4817513" y="5215801"/>
              <a:chExt cx="1326321" cy="1242532"/>
            </a:xfrm>
          </p:grpSpPr>
          <p:grpSp>
            <p:nvGrpSpPr>
              <p:cNvPr id="2069" name="그룹 2068">
                <a:extLst>
                  <a:ext uri="{FF2B5EF4-FFF2-40B4-BE49-F238E27FC236}">
                    <a16:creationId xmlns:a16="http://schemas.microsoft.com/office/drawing/2014/main" id="{DDFF0247-A20B-7075-5D70-AB9CC5D13901}"/>
                  </a:ext>
                </a:extLst>
              </p:cNvPr>
              <p:cNvGrpSpPr/>
              <p:nvPr/>
            </p:nvGrpSpPr>
            <p:grpSpPr>
              <a:xfrm>
                <a:off x="4877312" y="5215801"/>
                <a:ext cx="1182438" cy="1242532"/>
                <a:chOff x="7981017" y="172779"/>
                <a:chExt cx="1954530" cy="2022536"/>
              </a:xfrm>
            </p:grpSpPr>
            <p:pic>
              <p:nvPicPr>
                <p:cNvPr id="2071" name="Picture 2" descr="데이터 베이스 - 무료 과학 기술개 아이콘">
                  <a:extLst>
                    <a:ext uri="{FF2B5EF4-FFF2-40B4-BE49-F238E27FC236}">
                      <a16:creationId xmlns:a16="http://schemas.microsoft.com/office/drawing/2014/main" id="{F463C67F-5CAA-ECD4-6C8F-D2C2767EAB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1017" y="240785"/>
                  <a:ext cx="1954530" cy="19545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72" name="TextBox 2071">
                  <a:extLst>
                    <a:ext uri="{FF2B5EF4-FFF2-40B4-BE49-F238E27FC236}">
                      <a16:creationId xmlns:a16="http://schemas.microsoft.com/office/drawing/2014/main" id="{35CD92D5-3AD0-1561-8F49-AA3689669938}"/>
                    </a:ext>
                  </a:extLst>
                </p:cNvPr>
                <p:cNvSpPr txBox="1"/>
                <p:nvPr/>
              </p:nvSpPr>
              <p:spPr>
                <a:xfrm>
                  <a:off x="8326694" y="172779"/>
                  <a:ext cx="1235414" cy="7514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DB</a:t>
                  </a:r>
                  <a:endParaRPr lang="ko-KR" altLang="en-US" sz="2400" b="1" dirty="0"/>
                </a:p>
              </p:txBody>
            </p:sp>
          </p:grpSp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AE559C70-9F46-CC3D-DA73-5D80023C6909}"/>
                  </a:ext>
                </a:extLst>
              </p:cNvPr>
              <p:cNvSpPr txBox="1"/>
              <p:nvPr/>
            </p:nvSpPr>
            <p:spPr>
              <a:xfrm>
                <a:off x="4817513" y="5613809"/>
                <a:ext cx="132632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Detection Log</a:t>
                </a:r>
                <a:endParaRPr lang="ko-KR" altLang="en-US" sz="1000" b="1" dirty="0"/>
              </a:p>
            </p:txBody>
          </p:sp>
        </p:grpSp>
      </p:grpSp>
      <p:cxnSp>
        <p:nvCxnSpPr>
          <p:cNvPr id="2075" name="직선 화살표 연결선 2074">
            <a:extLst>
              <a:ext uri="{FF2B5EF4-FFF2-40B4-BE49-F238E27FC236}">
                <a16:creationId xmlns:a16="http://schemas.microsoft.com/office/drawing/2014/main" id="{3F28D655-41F8-AE42-02C9-1C79F5CAD6D0}"/>
              </a:ext>
            </a:extLst>
          </p:cNvPr>
          <p:cNvCxnSpPr>
            <a:cxnSpLocks/>
          </p:cNvCxnSpPr>
          <p:nvPr/>
        </p:nvCxnSpPr>
        <p:spPr>
          <a:xfrm>
            <a:off x="8592682" y="5261545"/>
            <a:ext cx="900000" cy="1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4" name="그룹 2093">
            <a:extLst>
              <a:ext uri="{FF2B5EF4-FFF2-40B4-BE49-F238E27FC236}">
                <a16:creationId xmlns:a16="http://schemas.microsoft.com/office/drawing/2014/main" id="{DE24E70F-B9D3-2B3E-5420-A2A83ECD3836}"/>
              </a:ext>
            </a:extLst>
          </p:cNvPr>
          <p:cNvGrpSpPr/>
          <p:nvPr/>
        </p:nvGrpSpPr>
        <p:grpSpPr>
          <a:xfrm>
            <a:off x="5056999" y="2305086"/>
            <a:ext cx="4444458" cy="2177623"/>
            <a:chOff x="4975974" y="2305086"/>
            <a:chExt cx="4444458" cy="21776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C0DADB-58E1-BC8B-C18C-EF574BECE32A}"/>
                </a:ext>
              </a:extLst>
            </p:cNvPr>
            <p:cNvSpPr txBox="1"/>
            <p:nvPr/>
          </p:nvSpPr>
          <p:spPr>
            <a:xfrm>
              <a:off x="4975974" y="2805382"/>
              <a:ext cx="782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Value</a:t>
              </a:r>
              <a:endParaRPr lang="ko-KR" altLang="en-US" sz="1600" b="1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208437D-74EA-A506-B1EA-DCB28793132D}"/>
                </a:ext>
              </a:extLst>
            </p:cNvPr>
            <p:cNvGrpSpPr/>
            <p:nvPr/>
          </p:nvGrpSpPr>
          <p:grpSpPr>
            <a:xfrm>
              <a:off x="5782069" y="2913469"/>
              <a:ext cx="1260000" cy="71856"/>
              <a:chOff x="8469012" y="3162196"/>
              <a:chExt cx="22" cy="83126"/>
            </a:xfrm>
          </p:grpSpPr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32EA42DC-9D4C-FC53-C60B-1B7425BD9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014" y="3162196"/>
                <a:ext cx="2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BF1F922F-12C8-E753-DF60-A696E69A5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69012" y="3245322"/>
                <a:ext cx="2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2B00293F-5654-7AD3-5DD4-064487B337FE}"/>
                </a:ext>
              </a:extLst>
            </p:cNvPr>
            <p:cNvSpPr txBox="1"/>
            <p:nvPr/>
          </p:nvSpPr>
          <p:spPr>
            <a:xfrm>
              <a:off x="5363424" y="3057269"/>
              <a:ext cx="18735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3799FA"/>
                  </a:solidFill>
                </a:rPr>
                <a:t>밀집 정도</a:t>
              </a:r>
              <a:endParaRPr lang="en-US" altLang="ko-KR" sz="1400" b="1" dirty="0">
                <a:solidFill>
                  <a:srgbClr val="3799FA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rgbClr val="3799FA"/>
                  </a:solidFill>
                </a:rPr>
                <a:t>기준 값 비교</a:t>
              </a:r>
              <a:endParaRPr lang="en-US" altLang="ko-KR" sz="1400" b="1" dirty="0">
                <a:solidFill>
                  <a:srgbClr val="3799FA"/>
                </a:solidFill>
              </a:endParaRPr>
            </a:p>
          </p:txBody>
        </p:sp>
        <p:cxnSp>
          <p:nvCxnSpPr>
            <p:cNvPr id="2074" name="직선 화살표 연결선 2073">
              <a:extLst>
                <a:ext uri="{FF2B5EF4-FFF2-40B4-BE49-F238E27FC236}">
                  <a16:creationId xmlns:a16="http://schemas.microsoft.com/office/drawing/2014/main" id="{FB812809-8950-492E-CD23-BC7BF2E40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7239" y="3201997"/>
              <a:ext cx="0" cy="1280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1" name="그룹 2080">
              <a:extLst>
                <a:ext uri="{FF2B5EF4-FFF2-40B4-BE49-F238E27FC236}">
                  <a16:creationId xmlns:a16="http://schemas.microsoft.com/office/drawing/2014/main" id="{4ADBCBDD-ED8C-4B23-6FFE-7A85547E3BD0}"/>
                </a:ext>
              </a:extLst>
            </p:cNvPr>
            <p:cNvGrpSpPr/>
            <p:nvPr/>
          </p:nvGrpSpPr>
          <p:grpSpPr>
            <a:xfrm>
              <a:off x="7074855" y="2305086"/>
              <a:ext cx="1326321" cy="1242532"/>
              <a:chOff x="4817513" y="5215801"/>
              <a:chExt cx="1326321" cy="1242532"/>
            </a:xfrm>
          </p:grpSpPr>
          <p:grpSp>
            <p:nvGrpSpPr>
              <p:cNvPr id="2082" name="그룹 2081">
                <a:extLst>
                  <a:ext uri="{FF2B5EF4-FFF2-40B4-BE49-F238E27FC236}">
                    <a16:creationId xmlns:a16="http://schemas.microsoft.com/office/drawing/2014/main" id="{45D1CB8C-7603-EF66-F1C1-C34390CD21F5}"/>
                  </a:ext>
                </a:extLst>
              </p:cNvPr>
              <p:cNvGrpSpPr/>
              <p:nvPr/>
            </p:nvGrpSpPr>
            <p:grpSpPr>
              <a:xfrm>
                <a:off x="4877312" y="5215801"/>
                <a:ext cx="1182438" cy="1242532"/>
                <a:chOff x="7981017" y="172779"/>
                <a:chExt cx="1954530" cy="2022536"/>
              </a:xfrm>
            </p:grpSpPr>
            <p:pic>
              <p:nvPicPr>
                <p:cNvPr id="2084" name="Picture 2" descr="데이터 베이스 - 무료 과학 기술개 아이콘">
                  <a:extLst>
                    <a:ext uri="{FF2B5EF4-FFF2-40B4-BE49-F238E27FC236}">
                      <a16:creationId xmlns:a16="http://schemas.microsoft.com/office/drawing/2014/main" id="{39FE6C06-2742-8403-7969-B4496A61EC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1017" y="240785"/>
                  <a:ext cx="1954530" cy="19545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85" name="TextBox 2084">
                  <a:extLst>
                    <a:ext uri="{FF2B5EF4-FFF2-40B4-BE49-F238E27FC236}">
                      <a16:creationId xmlns:a16="http://schemas.microsoft.com/office/drawing/2014/main" id="{A7F27460-958C-EA9E-FD42-17518D603EA2}"/>
                    </a:ext>
                  </a:extLst>
                </p:cNvPr>
                <p:cNvSpPr txBox="1"/>
                <p:nvPr/>
              </p:nvSpPr>
              <p:spPr>
                <a:xfrm>
                  <a:off x="8326694" y="172779"/>
                  <a:ext cx="1235414" cy="7514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DB</a:t>
                  </a:r>
                  <a:endParaRPr lang="ko-KR" altLang="en-US" sz="2400" b="1" dirty="0"/>
                </a:p>
              </p:txBody>
            </p:sp>
          </p:grpSp>
          <p:sp>
            <p:nvSpPr>
              <p:cNvPr id="2083" name="TextBox 2082">
                <a:extLst>
                  <a:ext uri="{FF2B5EF4-FFF2-40B4-BE49-F238E27FC236}">
                    <a16:creationId xmlns:a16="http://schemas.microsoft.com/office/drawing/2014/main" id="{CF26782F-5F21-23AC-7466-0D9AB34481DE}"/>
                  </a:ext>
                </a:extLst>
              </p:cNvPr>
              <p:cNvSpPr txBox="1"/>
              <p:nvPr/>
            </p:nvSpPr>
            <p:spPr>
              <a:xfrm>
                <a:off x="4817513" y="5613809"/>
                <a:ext cx="1326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Setting</a:t>
                </a:r>
                <a:endParaRPr lang="ko-KR" altLang="en-US" sz="1400" b="1" dirty="0"/>
              </a:p>
            </p:txBody>
          </p:sp>
        </p:grpSp>
        <p:cxnSp>
          <p:nvCxnSpPr>
            <p:cNvPr id="2091" name="직선 화살표 연결선 2090">
              <a:extLst>
                <a:ext uri="{FF2B5EF4-FFF2-40B4-BE49-F238E27FC236}">
                  <a16:creationId xmlns:a16="http://schemas.microsoft.com/office/drawing/2014/main" id="{950A0205-1EA4-8A1F-3429-E855158D51E4}"/>
                </a:ext>
              </a:extLst>
            </p:cNvPr>
            <p:cNvCxnSpPr>
              <a:cxnSpLocks/>
            </p:cNvCxnSpPr>
            <p:nvPr/>
          </p:nvCxnSpPr>
          <p:spPr>
            <a:xfrm>
              <a:off x="7738015" y="3634439"/>
              <a:ext cx="0" cy="72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B77621BE-A162-D571-40E6-B7B4EF38017B}"/>
                </a:ext>
              </a:extLst>
            </p:cNvPr>
            <p:cNvSpPr txBox="1"/>
            <p:nvPr/>
          </p:nvSpPr>
          <p:spPr>
            <a:xfrm>
              <a:off x="7546895" y="3646392"/>
              <a:ext cx="18735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3799FA"/>
                  </a:solidFill>
                </a:rPr>
                <a:t>밀집 정도</a:t>
              </a:r>
              <a:endParaRPr lang="en-US" altLang="ko-KR" sz="1400" b="1" dirty="0">
                <a:solidFill>
                  <a:srgbClr val="3799FA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rgbClr val="3799FA"/>
                  </a:solidFill>
                </a:rPr>
                <a:t>기준 값보다 크면</a:t>
              </a:r>
              <a:endParaRPr lang="en-US" altLang="ko-KR" sz="1400" b="1" dirty="0">
                <a:solidFill>
                  <a:srgbClr val="3799FA"/>
                </a:solidFill>
              </a:endParaRPr>
            </a:p>
          </p:txBody>
        </p:sp>
      </p:grpSp>
      <p:pic>
        <p:nvPicPr>
          <p:cNvPr id="7" name="Picture 6" descr="히트맵 - 무료 비즈니스 및 금융개 아이콘">
            <a:extLst>
              <a:ext uri="{FF2B5EF4-FFF2-40B4-BE49-F238E27FC236}">
                <a16:creationId xmlns:a16="http://schemas.microsoft.com/office/drawing/2014/main" id="{F7E9CD70-3095-9D33-2973-3A09692D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012" y="3722557"/>
            <a:ext cx="639354" cy="6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무료로 다운로드 가능한 경고 아이콘">
            <a:extLst>
              <a:ext uri="{FF2B5EF4-FFF2-40B4-BE49-F238E27FC236}">
                <a16:creationId xmlns:a16="http://schemas.microsoft.com/office/drawing/2014/main" id="{02A08119-FB43-DB72-DC3D-D23F2836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759" y="3809049"/>
            <a:ext cx="514827" cy="51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8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EFA64-C1DE-D818-7B79-E917096B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0ADC1-54E3-8475-14DC-482DD836D684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0F78186-8ADA-7589-E077-37ADC27F93C4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AE4025C-01F8-31A5-060A-DB944AF44B83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5A87F80-EDA3-5870-52AE-908191212975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D993E6-15E7-1567-58B2-DA03C7D23A77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129C054-A23D-9746-4604-51F0B4267B62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F87438F-C86D-A2AE-C5C9-89290E29EE7C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23410FC-13A9-0E1E-55DE-1DAE72C50590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571ED58-37BC-2BD4-5122-CBD9D2A6ECF8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192DFF75-2E7B-FC74-8650-D895D8B0F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7FFAEC-0105-88E4-6A89-3EFF55B9C828}"/>
              </a:ext>
            </a:extLst>
          </p:cNvPr>
          <p:cNvSpPr txBox="1"/>
          <p:nvPr/>
        </p:nvSpPr>
        <p:spPr>
          <a:xfrm>
            <a:off x="5108894" y="395093"/>
            <a:ext cx="393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프로젝트 기능별 진행 순서</a:t>
            </a:r>
          </a:p>
        </p:txBody>
      </p:sp>
      <p:sp>
        <p:nvSpPr>
          <p:cNvPr id="3" name="사각형: 둥근 모서리 5">
            <a:extLst>
              <a:ext uri="{FF2B5EF4-FFF2-40B4-BE49-F238E27FC236}">
                <a16:creationId xmlns:a16="http://schemas.microsoft.com/office/drawing/2014/main" id="{B1D58F87-E6DA-72EA-DC6D-E37382F7E834}"/>
              </a:ext>
            </a:extLst>
          </p:cNvPr>
          <p:cNvSpPr/>
          <p:nvPr/>
        </p:nvSpPr>
        <p:spPr>
          <a:xfrm>
            <a:off x="3788504" y="1315525"/>
            <a:ext cx="4614993" cy="623765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ROI</a:t>
            </a:r>
          </a:p>
          <a:p>
            <a:pPr algn="ctr"/>
            <a:r>
              <a:rPr lang="en-US" altLang="ko-KR" sz="1400" b="1" dirty="0">
                <a:solidFill>
                  <a:srgbClr val="4472C4"/>
                </a:solidFill>
              </a:rPr>
              <a:t>&lt;  </a:t>
            </a:r>
            <a:r>
              <a:rPr lang="ko-KR" altLang="en-US" sz="1400" b="1" dirty="0">
                <a:solidFill>
                  <a:srgbClr val="4472C4"/>
                </a:solidFill>
              </a:rPr>
              <a:t>밀집도 정도에 따른 </a:t>
            </a:r>
            <a:r>
              <a:rPr lang="ko-KR" altLang="en-US" sz="1400" b="1" dirty="0" err="1">
                <a:solidFill>
                  <a:srgbClr val="4472C4"/>
                </a:solidFill>
              </a:rPr>
              <a:t>히트맵</a:t>
            </a:r>
            <a:r>
              <a:rPr lang="ko-KR" altLang="en-US" sz="1400" b="1" dirty="0">
                <a:solidFill>
                  <a:srgbClr val="4472C4"/>
                </a:solidFill>
              </a:rPr>
              <a:t> 시각화  </a:t>
            </a:r>
            <a:r>
              <a:rPr lang="en-US" altLang="ko-KR" sz="1400" b="1" dirty="0">
                <a:solidFill>
                  <a:srgbClr val="4472C4"/>
                </a:solidFill>
              </a:rPr>
              <a:t>&gt;</a:t>
            </a:r>
            <a:r>
              <a:rPr lang="ko-KR" altLang="en-US" sz="1400" b="1" dirty="0">
                <a:solidFill>
                  <a:srgbClr val="4472C4"/>
                </a:solidFill>
              </a:rPr>
              <a:t> </a:t>
            </a:r>
            <a:endParaRPr lang="en-US" altLang="ko-KR" sz="1400" b="1" dirty="0">
              <a:solidFill>
                <a:srgbClr val="4472C4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0CF2CD3-88D2-E427-5190-CC4CCE18A592}"/>
              </a:ext>
            </a:extLst>
          </p:cNvPr>
          <p:cNvGrpSpPr/>
          <p:nvPr/>
        </p:nvGrpSpPr>
        <p:grpSpPr>
          <a:xfrm>
            <a:off x="8147586" y="2737614"/>
            <a:ext cx="3388321" cy="2761648"/>
            <a:chOff x="1215900" y="2528425"/>
            <a:chExt cx="3388321" cy="2761648"/>
          </a:xfrm>
        </p:grpSpPr>
        <p:pic>
          <p:nvPicPr>
            <p:cNvPr id="11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59B0A805-2A52-65EB-38AA-8AA9E5B05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14323"/>
            <a:stretch/>
          </p:blipFill>
          <p:spPr bwMode="auto">
            <a:xfrm>
              <a:off x="1215900" y="2528425"/>
              <a:ext cx="3388321" cy="276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BA45C51-665F-B18B-ECC5-A2AAF03D1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3582" y="2639134"/>
              <a:ext cx="3106818" cy="1894766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480502-0645-7D86-54DD-81C835FBB9E7}"/>
              </a:ext>
            </a:extLst>
          </p:cNvPr>
          <p:cNvGrpSpPr/>
          <p:nvPr/>
        </p:nvGrpSpPr>
        <p:grpSpPr>
          <a:xfrm>
            <a:off x="5225175" y="3813400"/>
            <a:ext cx="2019300" cy="1421245"/>
            <a:chOff x="5346700" y="2934855"/>
            <a:chExt cx="3180192" cy="216315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7B94AD-7B6A-D6BB-43B9-28DF27435D7C}"/>
                </a:ext>
              </a:extLst>
            </p:cNvPr>
            <p:cNvSpPr/>
            <p:nvPr/>
          </p:nvSpPr>
          <p:spPr>
            <a:xfrm>
              <a:off x="5346700" y="2934855"/>
              <a:ext cx="2463800" cy="138314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50" name="Picture 2" descr="마우스 PNG 일러스트 | 이미지 및 PSD 파일 | Pngtree에 무료 ...">
              <a:extLst>
                <a:ext uri="{FF2B5EF4-FFF2-40B4-BE49-F238E27FC236}">
                  <a16:creationId xmlns:a16="http://schemas.microsoft.com/office/drawing/2014/main" id="{E40DEFE5-6311-8FAD-6902-8949D1F41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278" l="10000" r="90000">
                          <a14:foregroundMark x1="63056" y1="90000" x2="71667" y2="90278"/>
                          <a14:foregroundMark x1="71667" y1="90278" x2="73889" y2="89167"/>
                          <a14:backgroundMark x1="59167" y1="18889" x2="70833" y2="27222"/>
                          <a14:backgroundMark x1="70833" y1="27222" x2="83889" y2="45278"/>
                          <a14:backgroundMark x1="83889" y1="45278" x2="86389" y2="55278"/>
                          <a14:backgroundMark x1="78889" y1="46389" x2="81667" y2="48889"/>
                          <a14:backgroundMark x1="85278" y1="56389" x2="88056" y2="61111"/>
                          <a14:backgroundMark x1="81111" y1="49444" x2="86667" y2="57222"/>
                          <a14:backgroundMark x1="86667" y1="57222" x2="95833" y2="59444"/>
                          <a14:backgroundMark x1="78333" y1="45833" x2="85556" y2="56944"/>
                          <a14:backgroundMark x1="85556" y1="56944" x2="75278" y2="40000"/>
                          <a14:backgroundMark x1="75278" y1="40000" x2="75000" y2="36667"/>
                          <a14:backgroundMark x1="34444" y1="33056" x2="32778" y2="35000"/>
                          <a14:backgroundMark x1="30556" y1="35556" x2="28611" y2="48333"/>
                          <a14:backgroundMark x1="28611" y1="48333" x2="32500" y2="61667"/>
                          <a14:backgroundMark x1="32500" y1="61667" x2="53611" y2="86389"/>
                          <a14:backgroundMark x1="53611" y1="86389" x2="54167" y2="86667"/>
                          <a14:backgroundMark x1="45833" y1="23889" x2="56389" y2="22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62546">
              <a:off x="6875891" y="3447013"/>
              <a:ext cx="1651001" cy="165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663E7CC-5791-65AC-A022-EE03806F6890}"/>
              </a:ext>
            </a:extLst>
          </p:cNvPr>
          <p:cNvGrpSpPr/>
          <p:nvPr/>
        </p:nvGrpSpPr>
        <p:grpSpPr>
          <a:xfrm>
            <a:off x="755944" y="2655531"/>
            <a:ext cx="3388321" cy="2727592"/>
            <a:chOff x="6404430" y="2762216"/>
            <a:chExt cx="2365316" cy="1871209"/>
          </a:xfrm>
        </p:grpSpPr>
        <p:pic>
          <p:nvPicPr>
            <p:cNvPr id="56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56C24FE5-7836-7373-8383-D148E7761D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14323"/>
            <a:stretch/>
          </p:blipFill>
          <p:spPr bwMode="auto">
            <a:xfrm>
              <a:off x="6404430" y="2762216"/>
              <a:ext cx="2365316" cy="187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Flask&quot; Icon - Download for free – Iconduck">
              <a:extLst>
                <a:ext uri="{FF2B5EF4-FFF2-40B4-BE49-F238E27FC236}">
                  <a16:creationId xmlns:a16="http://schemas.microsoft.com/office/drawing/2014/main" id="{E147FD62-D6AD-BAFD-9A4B-F23375D99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10" y="3148527"/>
              <a:ext cx="477648" cy="613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03FF353-F0D7-086D-C84C-4B7D0B966C3B}"/>
              </a:ext>
            </a:extLst>
          </p:cNvPr>
          <p:cNvCxnSpPr>
            <a:cxnSpLocks/>
          </p:cNvCxnSpPr>
          <p:nvPr/>
        </p:nvCxnSpPr>
        <p:spPr>
          <a:xfrm>
            <a:off x="4345925" y="3097578"/>
            <a:ext cx="3600000" cy="1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432CB5DE-D73A-6FDF-110B-7FA1D818038A}"/>
              </a:ext>
            </a:extLst>
          </p:cNvPr>
          <p:cNvSpPr txBox="1"/>
          <p:nvPr/>
        </p:nvSpPr>
        <p:spPr>
          <a:xfrm>
            <a:off x="4687049" y="3207049"/>
            <a:ext cx="2917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3799FA"/>
                </a:solidFill>
              </a:rPr>
              <a:t>사용자가 </a:t>
            </a:r>
            <a:r>
              <a:rPr lang="en-US" altLang="ko-KR" b="1" dirty="0">
                <a:solidFill>
                  <a:srgbClr val="3799FA"/>
                </a:solidFill>
              </a:rPr>
              <a:t>ROI </a:t>
            </a:r>
            <a:r>
              <a:rPr lang="ko-KR" altLang="en-US" b="1" dirty="0">
                <a:solidFill>
                  <a:srgbClr val="3799FA"/>
                </a:solidFill>
              </a:rPr>
              <a:t>지정 </a:t>
            </a:r>
            <a:endParaRPr lang="en-US" altLang="ko-KR" b="1" dirty="0">
              <a:solidFill>
                <a:srgbClr val="3799FA"/>
              </a:solidFill>
            </a:endParaRPr>
          </a:p>
        </p:txBody>
      </p:sp>
      <p:pic>
        <p:nvPicPr>
          <p:cNvPr id="7" name="Picture 6" descr="히트맵 - 무료 비즈니스 및 금융개 아이콘">
            <a:extLst>
              <a:ext uri="{FF2B5EF4-FFF2-40B4-BE49-F238E27FC236}">
                <a16:creationId xmlns:a16="http://schemas.microsoft.com/office/drawing/2014/main" id="{5883D1B7-8BC3-A3E2-5C87-4C2D0EDE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73" y="2366133"/>
            <a:ext cx="639354" cy="6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무료로 다운로드 가능한 경고 아이콘">
            <a:extLst>
              <a:ext uri="{FF2B5EF4-FFF2-40B4-BE49-F238E27FC236}">
                <a16:creationId xmlns:a16="http://schemas.microsoft.com/office/drawing/2014/main" id="{0512BB65-91B8-C307-EEBD-659C61DA8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888" y="2375761"/>
            <a:ext cx="620098" cy="6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" descr="undefined">
            <a:extLst>
              <a:ext uri="{FF2B5EF4-FFF2-40B4-BE49-F238E27FC236}">
                <a16:creationId xmlns:a16="http://schemas.microsoft.com/office/drawing/2014/main" id="{92A1A485-7AD7-8DE2-D2FE-395B93A85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90" y="2521848"/>
            <a:ext cx="393933" cy="5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6">
            <a:extLst>
              <a:ext uri="{FF2B5EF4-FFF2-40B4-BE49-F238E27FC236}">
                <a16:creationId xmlns:a16="http://schemas.microsoft.com/office/drawing/2014/main" id="{99DBBFD4-4A25-C045-049E-361FECB1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60" y="2607258"/>
            <a:ext cx="969182" cy="4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7EED306F-9FD1-6B06-A9F8-8488F7B16E6B}"/>
              </a:ext>
            </a:extLst>
          </p:cNvPr>
          <p:cNvSpPr txBox="1"/>
          <p:nvPr/>
        </p:nvSpPr>
        <p:spPr>
          <a:xfrm>
            <a:off x="8558748" y="5609971"/>
            <a:ext cx="2565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3799FA"/>
                </a:solidFill>
              </a:rPr>
              <a:t>히트맵</a:t>
            </a:r>
            <a:r>
              <a:rPr lang="ko-KR" altLang="en-US" sz="1800" b="1" dirty="0">
                <a:solidFill>
                  <a:srgbClr val="3799FA"/>
                </a:solidFill>
              </a:rPr>
              <a:t> 시각화</a:t>
            </a:r>
            <a:endParaRPr lang="en-US" altLang="ko-KR" sz="1800" b="1" dirty="0">
              <a:solidFill>
                <a:srgbClr val="3799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4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9139D-E9B3-4988-F18D-ECE3FBC6A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FB53E2-7D9F-4892-C103-C9146F756D5A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F29C748-B8D4-691F-9B6C-E077E816EECE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C26D898-EF62-5095-EA09-936425FEBB05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58114FC-9A1A-8E81-A47F-988E6EB1D325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EDF9F2-27E6-06F7-2F11-F21739F76D80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47D8C2C-030E-0C61-322A-5A0A874B6582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2C42CD2-BEC4-A6CE-139A-9CB1DF7194D5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AE6ADFD-8A6E-D780-F60F-6082B379C39B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2C52C1A-44F1-6E9B-933F-BE6E31D68EF7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81AAC004-F165-F48B-310B-173BF9A6C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9FB59-1839-CCA2-4103-B74BE7BEBC08}"/>
              </a:ext>
            </a:extLst>
          </p:cNvPr>
          <p:cNvSpPr txBox="1"/>
          <p:nvPr/>
        </p:nvSpPr>
        <p:spPr>
          <a:xfrm>
            <a:off x="5108894" y="395093"/>
            <a:ext cx="393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프로젝트 기능별 진행 순서</a:t>
            </a: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BDA7B29B-2485-F8FB-3403-2D27FEAB209D}"/>
              </a:ext>
            </a:extLst>
          </p:cNvPr>
          <p:cNvSpPr/>
          <p:nvPr/>
        </p:nvSpPr>
        <p:spPr>
          <a:xfrm>
            <a:off x="3406742" y="1315525"/>
            <a:ext cx="5378516" cy="623765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DB –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웹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캠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(CCTV)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– Flask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연결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1146F8-8E2F-7C3F-389B-CFFA5A173909}"/>
              </a:ext>
            </a:extLst>
          </p:cNvPr>
          <p:cNvGrpSpPr/>
          <p:nvPr/>
        </p:nvGrpSpPr>
        <p:grpSpPr>
          <a:xfrm>
            <a:off x="3395629" y="2120807"/>
            <a:ext cx="1034006" cy="4172499"/>
            <a:chOff x="7877425" y="2072275"/>
            <a:chExt cx="1034006" cy="41724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DC3516-C87A-892F-05AE-EB6A04923267}"/>
                </a:ext>
              </a:extLst>
            </p:cNvPr>
            <p:cNvSpPr txBox="1"/>
            <p:nvPr/>
          </p:nvSpPr>
          <p:spPr>
            <a:xfrm>
              <a:off x="7877425" y="2726179"/>
              <a:ext cx="1034006" cy="393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b="1" dirty="0"/>
                <a:t>CCTV-01</a:t>
              </a:r>
            </a:p>
          </p:txBody>
        </p:sp>
        <p:pic>
          <p:nvPicPr>
            <p:cNvPr id="14" name="Picture 4" descr="Cctv 카메라 - 무료 과학 기술개 아이콘">
              <a:extLst>
                <a:ext uri="{FF2B5EF4-FFF2-40B4-BE49-F238E27FC236}">
                  <a16:creationId xmlns:a16="http://schemas.microsoft.com/office/drawing/2014/main" id="{3E96134D-0BD9-412E-5464-D07392245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" t="11324" r="6172" b="11199"/>
            <a:stretch/>
          </p:blipFill>
          <p:spPr bwMode="auto">
            <a:xfrm flipH="1">
              <a:off x="8008941" y="2072275"/>
              <a:ext cx="770975" cy="6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ctv 카메라 - 무료 과학 기술개 아이콘">
              <a:extLst>
                <a:ext uri="{FF2B5EF4-FFF2-40B4-BE49-F238E27FC236}">
                  <a16:creationId xmlns:a16="http://schemas.microsoft.com/office/drawing/2014/main" id="{CC9EB06F-4F21-B24A-8FBA-9777CC93A2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" t="11324" r="6172" b="11199"/>
            <a:stretch/>
          </p:blipFill>
          <p:spPr bwMode="auto">
            <a:xfrm flipH="1">
              <a:off x="8008941" y="3113821"/>
              <a:ext cx="770975" cy="6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Cctv 카메라 - 무료 과학 기술개 아이콘">
              <a:extLst>
                <a:ext uri="{FF2B5EF4-FFF2-40B4-BE49-F238E27FC236}">
                  <a16:creationId xmlns:a16="http://schemas.microsoft.com/office/drawing/2014/main" id="{2574A727-7988-CB72-F692-1B0D04C8D3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" t="11324" r="6172" b="11199"/>
            <a:stretch/>
          </p:blipFill>
          <p:spPr bwMode="auto">
            <a:xfrm flipH="1">
              <a:off x="8008941" y="4155367"/>
              <a:ext cx="770975" cy="6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ctv 카메라 - 무료 과학 기술개 아이콘">
              <a:extLst>
                <a:ext uri="{FF2B5EF4-FFF2-40B4-BE49-F238E27FC236}">
                  <a16:creationId xmlns:a16="http://schemas.microsoft.com/office/drawing/2014/main" id="{4D981DFD-5229-F62C-0B2B-AA0F5320C8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" t="11324" r="6172" b="11199"/>
            <a:stretch/>
          </p:blipFill>
          <p:spPr bwMode="auto">
            <a:xfrm flipH="1">
              <a:off x="8008941" y="5196913"/>
              <a:ext cx="770975" cy="6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9F62E7-D2A7-02F9-5CEA-215B68A555D0}"/>
                </a:ext>
              </a:extLst>
            </p:cNvPr>
            <p:cNvSpPr txBox="1"/>
            <p:nvPr/>
          </p:nvSpPr>
          <p:spPr>
            <a:xfrm>
              <a:off x="7877425" y="3767725"/>
              <a:ext cx="1034006" cy="393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b="1" dirty="0"/>
                <a:t>CCTV-02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C58ACC-87F1-B611-AB4B-866E54566787}"/>
                </a:ext>
              </a:extLst>
            </p:cNvPr>
            <p:cNvSpPr txBox="1"/>
            <p:nvPr/>
          </p:nvSpPr>
          <p:spPr>
            <a:xfrm>
              <a:off x="7877425" y="4809271"/>
              <a:ext cx="1034006" cy="393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b="1" dirty="0"/>
                <a:t>CCTV-03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B14C85-6A9A-61C5-F1D9-9C55656EB2E4}"/>
                </a:ext>
              </a:extLst>
            </p:cNvPr>
            <p:cNvSpPr txBox="1"/>
            <p:nvPr/>
          </p:nvSpPr>
          <p:spPr>
            <a:xfrm>
              <a:off x="7877425" y="5850820"/>
              <a:ext cx="1034006" cy="393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b="1" dirty="0"/>
                <a:t>CCTV-04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F5A6B5-9418-85D0-1DFA-762BEE09207E}"/>
              </a:ext>
            </a:extLst>
          </p:cNvPr>
          <p:cNvGrpSpPr/>
          <p:nvPr/>
        </p:nvGrpSpPr>
        <p:grpSpPr>
          <a:xfrm>
            <a:off x="674754" y="2988557"/>
            <a:ext cx="1671687" cy="2436999"/>
            <a:chOff x="674754" y="2906581"/>
            <a:chExt cx="1671687" cy="243699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29FDA60-C8B0-0266-7104-432ACB0E02C7}"/>
                </a:ext>
              </a:extLst>
            </p:cNvPr>
            <p:cNvSpPr txBox="1"/>
            <p:nvPr/>
          </p:nvSpPr>
          <p:spPr>
            <a:xfrm>
              <a:off x="674754" y="4190892"/>
              <a:ext cx="1671687" cy="1152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3799FA"/>
                  </a:solidFill>
                </a:rPr>
                <a:t>DB</a:t>
              </a:r>
              <a:r>
                <a:rPr lang="ko-KR" altLang="en-US" sz="1600" b="1" dirty="0">
                  <a:solidFill>
                    <a:srgbClr val="3799FA"/>
                  </a:solidFill>
                </a:rPr>
                <a:t>에 </a:t>
              </a:r>
              <a:endParaRPr lang="en-US" altLang="ko-KR" sz="1600" b="1" dirty="0">
                <a:solidFill>
                  <a:srgbClr val="3799FA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3799FA"/>
                  </a:solidFill>
                </a:rPr>
                <a:t>웹 캠의 정보를</a:t>
              </a:r>
              <a:r>
                <a:rPr lang="en-US" altLang="ko-KR" sz="1600" b="1" dirty="0">
                  <a:solidFill>
                    <a:srgbClr val="3799FA"/>
                  </a:solidFill>
                </a:rPr>
                <a:t> </a:t>
              </a:r>
              <a:r>
                <a:rPr lang="ko-KR" altLang="en-US" sz="1600" b="1" dirty="0">
                  <a:solidFill>
                    <a:srgbClr val="3799FA"/>
                  </a:solidFill>
                </a:rPr>
                <a:t>저장</a:t>
              </a:r>
              <a:endParaRPr lang="en-US" altLang="ko-KR" sz="1600" b="1" dirty="0">
                <a:solidFill>
                  <a:srgbClr val="3799FA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B695FC0-836E-D456-94EB-8207C4BE79B4}"/>
                </a:ext>
              </a:extLst>
            </p:cNvPr>
            <p:cNvGrpSpPr/>
            <p:nvPr/>
          </p:nvGrpSpPr>
          <p:grpSpPr>
            <a:xfrm>
              <a:off x="849679" y="2906581"/>
              <a:ext cx="1326321" cy="1242532"/>
              <a:chOff x="4817513" y="5215801"/>
              <a:chExt cx="1326321" cy="1242532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71F7B9FD-9704-0CF1-9EF2-69B9111ABB9D}"/>
                  </a:ext>
                </a:extLst>
              </p:cNvPr>
              <p:cNvGrpSpPr/>
              <p:nvPr/>
            </p:nvGrpSpPr>
            <p:grpSpPr>
              <a:xfrm>
                <a:off x="4877312" y="5215801"/>
                <a:ext cx="1182438" cy="1242532"/>
                <a:chOff x="7981017" y="172779"/>
                <a:chExt cx="1954530" cy="2022536"/>
              </a:xfrm>
            </p:grpSpPr>
            <p:pic>
              <p:nvPicPr>
                <p:cNvPr id="2049" name="Picture 2" descr="데이터 베이스 - 무료 과학 기술개 아이콘">
                  <a:extLst>
                    <a:ext uri="{FF2B5EF4-FFF2-40B4-BE49-F238E27FC236}">
                      <a16:creationId xmlns:a16="http://schemas.microsoft.com/office/drawing/2014/main" id="{4F5DF178-850C-C649-5951-0CD0F8BD7F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1017" y="240785"/>
                  <a:ext cx="1954530" cy="19545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50" name="TextBox 2049">
                  <a:extLst>
                    <a:ext uri="{FF2B5EF4-FFF2-40B4-BE49-F238E27FC236}">
                      <a16:creationId xmlns:a16="http://schemas.microsoft.com/office/drawing/2014/main" id="{ADC5399F-BD14-A47C-F4ED-0A62DA287A77}"/>
                    </a:ext>
                  </a:extLst>
                </p:cNvPr>
                <p:cNvSpPr txBox="1"/>
                <p:nvPr/>
              </p:nvSpPr>
              <p:spPr>
                <a:xfrm>
                  <a:off x="8326694" y="172779"/>
                  <a:ext cx="1235414" cy="7514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DB</a:t>
                  </a:r>
                  <a:endParaRPr lang="ko-KR" altLang="en-US" sz="2400" b="1" dirty="0"/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93B08A-14B6-E697-DDC1-4523C80ED308}"/>
                  </a:ext>
                </a:extLst>
              </p:cNvPr>
              <p:cNvSpPr txBox="1"/>
              <p:nvPr/>
            </p:nvSpPr>
            <p:spPr>
              <a:xfrm>
                <a:off x="4817513" y="5614110"/>
                <a:ext cx="1326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CCTV</a:t>
                </a:r>
                <a:endParaRPr lang="ko-KR" altLang="en-US" sz="1400" b="1" dirty="0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9DBABD0-89FB-893E-26F0-F9968783754A}"/>
              </a:ext>
            </a:extLst>
          </p:cNvPr>
          <p:cNvGrpSpPr/>
          <p:nvPr/>
        </p:nvGrpSpPr>
        <p:grpSpPr>
          <a:xfrm>
            <a:off x="2400846" y="3922769"/>
            <a:ext cx="859220" cy="568574"/>
            <a:chOff x="2400846" y="4227561"/>
            <a:chExt cx="859220" cy="56857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EEF11E-94A3-E7EC-58C7-4EE446EDF3BB}"/>
                </a:ext>
              </a:extLst>
            </p:cNvPr>
            <p:cNvSpPr txBox="1"/>
            <p:nvPr/>
          </p:nvSpPr>
          <p:spPr>
            <a:xfrm>
              <a:off x="2400846" y="4271889"/>
              <a:ext cx="859220" cy="524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/>
                <a:t>CCTV_ID </a:t>
              </a:r>
              <a:r>
                <a:rPr lang="ko-KR" altLang="en-US" sz="1000" b="1" dirty="0"/>
                <a:t>부여</a:t>
              </a:r>
              <a:endParaRPr lang="en-US" altLang="ko-KR" sz="1000" b="1" dirty="0"/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D1B32DE9-6D8A-1F3A-C6A7-48046F00E1BA}"/>
                </a:ext>
              </a:extLst>
            </p:cNvPr>
            <p:cNvCxnSpPr>
              <a:cxnSpLocks/>
            </p:cNvCxnSpPr>
            <p:nvPr/>
          </p:nvCxnSpPr>
          <p:spPr>
            <a:xfrm>
              <a:off x="2560456" y="4227561"/>
              <a:ext cx="54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43A9EE-2275-5D74-9B99-89D8D47C3ED9}"/>
              </a:ext>
            </a:extLst>
          </p:cNvPr>
          <p:cNvGrpSpPr/>
          <p:nvPr/>
        </p:nvGrpSpPr>
        <p:grpSpPr>
          <a:xfrm>
            <a:off x="5247883" y="2719469"/>
            <a:ext cx="2990523" cy="2975174"/>
            <a:chOff x="8903492" y="2852225"/>
            <a:chExt cx="2990523" cy="297517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A921C6F-BFFE-68C6-95ED-B0DFF1FD0EB0}"/>
                </a:ext>
              </a:extLst>
            </p:cNvPr>
            <p:cNvGrpSpPr/>
            <p:nvPr/>
          </p:nvGrpSpPr>
          <p:grpSpPr>
            <a:xfrm>
              <a:off x="9061567" y="2852225"/>
              <a:ext cx="2674374" cy="2077166"/>
              <a:chOff x="6136698" y="2319284"/>
              <a:chExt cx="2805485" cy="2219428"/>
            </a:xfrm>
          </p:grpSpPr>
          <p:pic>
            <p:nvPicPr>
              <p:cNvPr id="12" name="Picture 2" descr="Tv 텔레비전 평면 스크린 대형 - Pixabay의 무료 이미지">
                <a:extLst>
                  <a:ext uri="{FF2B5EF4-FFF2-40B4-BE49-F238E27FC236}">
                    <a16:creationId xmlns:a16="http://schemas.microsoft.com/office/drawing/2014/main" id="{6D612096-4669-5844-59A4-7D5F83968C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47" t="13666" r="24451" b="14323"/>
              <a:stretch/>
            </p:blipFill>
            <p:spPr bwMode="auto">
              <a:xfrm>
                <a:off x="6136698" y="2319284"/>
                <a:ext cx="2805485" cy="2219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Flask&quot; Icon - Download for free – Iconduck">
                <a:extLst>
                  <a:ext uri="{FF2B5EF4-FFF2-40B4-BE49-F238E27FC236}">
                    <a16:creationId xmlns:a16="http://schemas.microsoft.com/office/drawing/2014/main" id="{81CE0A1B-5137-E9A4-E4F2-B667CF6C7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0616" y="2906979"/>
                <a:ext cx="477648" cy="613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C48B59-2C30-134F-9B62-509EA75F9359}"/>
                </a:ext>
              </a:extLst>
            </p:cNvPr>
            <p:cNvSpPr txBox="1"/>
            <p:nvPr/>
          </p:nvSpPr>
          <p:spPr>
            <a:xfrm>
              <a:off x="8903492" y="4957609"/>
              <a:ext cx="2990523" cy="869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>
                  <a:solidFill>
                    <a:srgbClr val="3799FA"/>
                  </a:solidFill>
                </a:rPr>
                <a:t>웹 캠의 화면을 </a:t>
              </a:r>
              <a:r>
                <a:rPr lang="en-US" altLang="ko-KR" sz="1800" b="1" dirty="0">
                  <a:solidFill>
                    <a:srgbClr val="3799FA"/>
                  </a:solidFill>
                </a:rPr>
                <a:t>OSD </a:t>
              </a:r>
              <a:r>
                <a:rPr lang="ko-KR" altLang="en-US" sz="1800" b="1" dirty="0">
                  <a:solidFill>
                    <a:srgbClr val="3799FA"/>
                  </a:solidFill>
                </a:rPr>
                <a:t>출력</a:t>
              </a:r>
              <a:endParaRPr lang="en-US" altLang="ko-KR" sz="1800" b="1" dirty="0">
                <a:solidFill>
                  <a:srgbClr val="3799FA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solidFill>
                    <a:srgbClr val="3799FA"/>
                  </a:solidFill>
                </a:rPr>
                <a:t>(On-Screen Display)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E7618E-57FD-1AE4-8A9E-13E11ACF8235}"/>
              </a:ext>
            </a:extLst>
          </p:cNvPr>
          <p:cNvCxnSpPr>
            <a:cxnSpLocks/>
          </p:cNvCxnSpPr>
          <p:nvPr/>
        </p:nvCxnSpPr>
        <p:spPr>
          <a:xfrm>
            <a:off x="4622716" y="3942225"/>
            <a:ext cx="5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2E17D4-8194-587C-8468-2955B0B27BDA}"/>
              </a:ext>
            </a:extLst>
          </p:cNvPr>
          <p:cNvGrpSpPr/>
          <p:nvPr/>
        </p:nvGrpSpPr>
        <p:grpSpPr>
          <a:xfrm>
            <a:off x="8574615" y="3162353"/>
            <a:ext cx="2970944" cy="1986782"/>
            <a:chOff x="8375897" y="2549183"/>
            <a:chExt cx="3211165" cy="119890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57EA4C-D4E8-7B4D-87F6-71876D564F7B}"/>
                </a:ext>
              </a:extLst>
            </p:cNvPr>
            <p:cNvSpPr/>
            <p:nvPr/>
          </p:nvSpPr>
          <p:spPr>
            <a:xfrm>
              <a:off x="8430198" y="2823962"/>
              <a:ext cx="3114972" cy="9241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E8F4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5">
              <a:extLst>
                <a:ext uri="{FF2B5EF4-FFF2-40B4-BE49-F238E27FC236}">
                  <a16:creationId xmlns:a16="http://schemas.microsoft.com/office/drawing/2014/main" id="{CAE8B50A-5AA9-6036-7BAC-98B69FC728CE}"/>
                </a:ext>
              </a:extLst>
            </p:cNvPr>
            <p:cNvSpPr/>
            <p:nvPr/>
          </p:nvSpPr>
          <p:spPr>
            <a:xfrm>
              <a:off x="8375897" y="2549183"/>
              <a:ext cx="3211165" cy="375823"/>
            </a:xfrm>
            <a:prstGeom prst="roundRect">
              <a:avLst>
                <a:gd name="adj" fmla="val 50000"/>
              </a:avLst>
            </a:prstGeom>
            <a:solidFill>
              <a:srgbClr val="E8F4F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ysClr val="windowText" lastClr="000000"/>
                  </a:solidFill>
                </a:rPr>
                <a:t>정책</a:t>
              </a:r>
              <a:endParaRPr lang="en-US" altLang="ko-KR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DDF49B-C1B0-ACC2-3635-E445881183F8}"/>
                </a:ext>
              </a:extLst>
            </p:cNvPr>
            <p:cNvSpPr txBox="1"/>
            <p:nvPr/>
          </p:nvSpPr>
          <p:spPr>
            <a:xfrm>
              <a:off x="8518286" y="3070359"/>
              <a:ext cx="2960326" cy="53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DB </a:t>
              </a:r>
              <a:r>
                <a:rPr lang="ko-KR" altLang="en-US" sz="1200" dirty="0"/>
                <a:t>정보 </a:t>
              </a:r>
              <a:r>
                <a:rPr lang="en-US" altLang="ko-KR" sz="1200" dirty="0"/>
                <a:t>O, CCTV X -&gt; OFF </a:t>
              </a:r>
              <a:r>
                <a:rPr lang="ko-KR" altLang="en-US" sz="1200" dirty="0"/>
                <a:t>송출</a:t>
              </a:r>
              <a:endParaRPr lang="en-US" altLang="ko-KR" sz="12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CCTV</a:t>
              </a:r>
              <a:r>
                <a:rPr lang="ko-KR" altLang="en-US" sz="1200" dirty="0"/>
                <a:t>를 사용할 때는 반드시</a:t>
              </a:r>
              <a:br>
                <a:rPr lang="en-US" altLang="ko-KR" sz="1200" dirty="0"/>
              </a:br>
              <a:r>
                <a:rPr lang="en-US" altLang="ko-KR" sz="1200" dirty="0"/>
                <a:t>DB</a:t>
              </a:r>
              <a:r>
                <a:rPr lang="ko-KR" altLang="en-US" sz="1200" dirty="0"/>
                <a:t>에 정보가 저장해야 한다</a:t>
              </a:r>
              <a:r>
                <a:rPr lang="en-US" altLang="ko-KR" sz="12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20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F4BFB-FA50-F32F-6630-42EA910F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0FD9E62-66A5-4ABB-F154-DD5729686B54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03F4F9B-160E-4743-82BF-687E9244F43D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7EE62D7-5294-3D07-8B2C-98B63026AB49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A0DCE-EAE0-8151-A52B-35F336620DD1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69BDAD3-ED39-0542-9234-6D00EB847535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4DD6855-1686-47E1-6A89-143A576E3C2F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0FEC4CF-BCCB-4D9B-B85B-E5040FB0CADA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CF11371-0090-3C7E-E937-8366D8B68E23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CF53B01-F79D-370C-F85D-86F5B752ECA6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44FD5590-33B9-76C6-D82D-74C7BB0BF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D56D15-F47C-5540-5FD0-101888D3C79B}"/>
              </a:ext>
            </a:extLst>
          </p:cNvPr>
          <p:cNvSpPr txBox="1"/>
          <p:nvPr/>
        </p:nvSpPr>
        <p:spPr>
          <a:xfrm>
            <a:off x="5108894" y="395093"/>
            <a:ext cx="393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프로젝트 기능별 진행 순서</a:t>
            </a: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5FBF76F8-1B7B-E703-1715-05194AE7194E}"/>
              </a:ext>
            </a:extLst>
          </p:cNvPr>
          <p:cNvSpPr/>
          <p:nvPr/>
        </p:nvSpPr>
        <p:spPr>
          <a:xfrm>
            <a:off x="3406742" y="1315525"/>
            <a:ext cx="5378516" cy="623765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DB –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사용자 관리 및 권한 연결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21D7F4-BBFE-CA5F-427D-9788ABA4DE89}"/>
              </a:ext>
            </a:extLst>
          </p:cNvPr>
          <p:cNvGrpSpPr/>
          <p:nvPr/>
        </p:nvGrpSpPr>
        <p:grpSpPr>
          <a:xfrm>
            <a:off x="657780" y="3478443"/>
            <a:ext cx="878436" cy="1402800"/>
            <a:chOff x="1089499" y="2940751"/>
            <a:chExt cx="1157592" cy="1893895"/>
          </a:xfrm>
        </p:grpSpPr>
        <p:pic>
          <p:nvPicPr>
            <p:cNvPr id="3076" name="Picture 4" descr="People picture 실루엣, 무료 다운로드용 이미지(3 페이지) - silhouetteAC">
              <a:extLst>
                <a:ext uri="{FF2B5EF4-FFF2-40B4-BE49-F238E27FC236}">
                  <a16:creationId xmlns:a16="http://schemas.microsoft.com/office/drawing/2014/main" id="{7C12493B-7A38-14C9-6A8E-55397609C1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9412" y1="19706" x2="61765" y2="19118"/>
                          <a14:foregroundMark x1="61765" y1="19118" x2="63529" y2="21471"/>
                          <a14:foregroundMark x1="42353" y1="34706" x2="42353" y2="34706"/>
                          <a14:foregroundMark x1="57353" y1="32647" x2="57353" y2="32647"/>
                          <a14:foregroundMark x1="50294" y1="42059" x2="52647" y2="420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8" t="10581" r="16858" b="11701"/>
            <a:stretch/>
          </p:blipFill>
          <p:spPr bwMode="auto">
            <a:xfrm>
              <a:off x="1089499" y="2940751"/>
              <a:ext cx="1157592" cy="134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로그인 - 무료 모양개 아이콘">
              <a:extLst>
                <a:ext uri="{FF2B5EF4-FFF2-40B4-BE49-F238E27FC236}">
                  <a16:creationId xmlns:a16="http://schemas.microsoft.com/office/drawing/2014/main" id="{CDE32F46-C5E8-0C2B-5182-BC51CE4D97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51" b="30752"/>
            <a:stretch/>
          </p:blipFill>
          <p:spPr bwMode="auto">
            <a:xfrm>
              <a:off x="1147865" y="4436019"/>
              <a:ext cx="1040860" cy="398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BC38F59-E829-22E4-E0C3-2F6CD21269FC}"/>
              </a:ext>
            </a:extLst>
          </p:cNvPr>
          <p:cNvSpPr txBox="1"/>
          <p:nvPr/>
        </p:nvSpPr>
        <p:spPr>
          <a:xfrm>
            <a:off x="1649795" y="4180697"/>
            <a:ext cx="1769965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Session </a:t>
            </a:r>
            <a:r>
              <a:rPr lang="ko-KR" altLang="en-US" sz="1400" b="1" dirty="0"/>
              <a:t>으로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관리자 </a:t>
            </a:r>
            <a:r>
              <a:rPr lang="en-US" altLang="ko-KR" sz="1400" b="1" dirty="0"/>
              <a:t>(admin),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사용자</a:t>
            </a:r>
            <a:r>
              <a:rPr lang="en-US" altLang="ko-KR" sz="1400" b="1" dirty="0"/>
              <a:t> (user) </a:t>
            </a:r>
            <a:r>
              <a:rPr lang="ko-KR" altLang="en-US" sz="1400" b="1" dirty="0"/>
              <a:t>판단</a:t>
            </a:r>
            <a:endParaRPr lang="en-US" altLang="ko-KR" sz="1400" b="1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B0BAB4D-0D7E-6A6D-B165-6B9C703DFE03}"/>
              </a:ext>
            </a:extLst>
          </p:cNvPr>
          <p:cNvCxnSpPr>
            <a:cxnSpLocks/>
          </p:cNvCxnSpPr>
          <p:nvPr/>
        </p:nvCxnSpPr>
        <p:spPr>
          <a:xfrm flipV="1">
            <a:off x="3395809" y="3070418"/>
            <a:ext cx="1574624" cy="106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81A4638-B77B-F331-D685-12F6BC2CF807}"/>
              </a:ext>
            </a:extLst>
          </p:cNvPr>
          <p:cNvCxnSpPr>
            <a:cxnSpLocks/>
          </p:cNvCxnSpPr>
          <p:nvPr/>
        </p:nvCxnSpPr>
        <p:spPr>
          <a:xfrm>
            <a:off x="3405537" y="4141806"/>
            <a:ext cx="1574624" cy="106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BE46DD2-8710-D0D5-3360-D507C7EBE217}"/>
              </a:ext>
            </a:extLst>
          </p:cNvPr>
          <p:cNvSpPr txBox="1"/>
          <p:nvPr/>
        </p:nvSpPr>
        <p:spPr>
          <a:xfrm rot="19577165">
            <a:off x="3325287" y="3252536"/>
            <a:ext cx="143185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/>
              <a:t>admin</a:t>
            </a:r>
            <a:endParaRPr lang="en-US" altLang="ko-KR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2EA22A-0B90-4B6C-9BD3-3712B7234592}"/>
              </a:ext>
            </a:extLst>
          </p:cNvPr>
          <p:cNvSpPr txBox="1"/>
          <p:nvPr/>
        </p:nvSpPr>
        <p:spPr>
          <a:xfrm rot="2071839">
            <a:off x="3447099" y="4617617"/>
            <a:ext cx="143185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user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38801B8-15B5-ACF9-1E08-F61CD436F443}"/>
              </a:ext>
            </a:extLst>
          </p:cNvPr>
          <p:cNvGrpSpPr/>
          <p:nvPr/>
        </p:nvGrpSpPr>
        <p:grpSpPr>
          <a:xfrm>
            <a:off x="5108830" y="1937227"/>
            <a:ext cx="2502629" cy="2234009"/>
            <a:chOff x="9061567" y="2476019"/>
            <a:chExt cx="2674374" cy="2453373"/>
          </a:xfrm>
        </p:grpSpPr>
        <p:pic>
          <p:nvPicPr>
            <p:cNvPr id="48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B3A49967-9FB1-2FFA-5447-E06FE6B3B3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14323"/>
            <a:stretch/>
          </p:blipFill>
          <p:spPr bwMode="auto">
            <a:xfrm>
              <a:off x="9061567" y="2852226"/>
              <a:ext cx="2674374" cy="2077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7DB5CB-8458-7A10-9DDA-70A49DF0CEAD}"/>
                </a:ext>
              </a:extLst>
            </p:cNvPr>
            <p:cNvSpPr txBox="1"/>
            <p:nvPr/>
          </p:nvSpPr>
          <p:spPr>
            <a:xfrm>
              <a:off x="9162255" y="2476019"/>
              <a:ext cx="2472997" cy="17913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/>
                <a:t>&lt; </a:t>
              </a:r>
              <a:r>
                <a:rPr lang="ko-KR" altLang="en-US" sz="1400" b="1" dirty="0"/>
                <a:t>관리자용 화면 </a:t>
              </a:r>
              <a:r>
                <a:rPr lang="en-US" altLang="ko-KR" sz="1400" b="1" dirty="0"/>
                <a:t>&gt;</a:t>
              </a:r>
            </a:p>
            <a:p>
              <a:pPr algn="ctr"/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메인 모니터링 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밀집도 경고 기록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CCTV </a:t>
              </a:r>
              <a:r>
                <a:rPr lang="ko-KR" altLang="en-US" sz="1200" dirty="0">
                  <a:solidFill>
                    <a:schemeClr val="bg1"/>
                  </a:solidFill>
                </a:rPr>
                <a:t>설정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보안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로그인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밀집도 세팅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DB9D3-FBE4-B9D5-CE28-B4CC86C032C6}"/>
              </a:ext>
            </a:extLst>
          </p:cNvPr>
          <p:cNvGrpSpPr/>
          <p:nvPr/>
        </p:nvGrpSpPr>
        <p:grpSpPr>
          <a:xfrm>
            <a:off x="4603578" y="4532806"/>
            <a:ext cx="3007882" cy="1891442"/>
            <a:chOff x="5570302" y="2319284"/>
            <a:chExt cx="3371881" cy="2219428"/>
          </a:xfrm>
        </p:grpSpPr>
        <p:pic>
          <p:nvPicPr>
            <p:cNvPr id="53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25904A89-AAFC-47E4-93DB-A885182844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14323"/>
            <a:stretch/>
          </p:blipFill>
          <p:spPr bwMode="auto">
            <a:xfrm>
              <a:off x="6136698" y="2319284"/>
              <a:ext cx="2805485" cy="2219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Flask&quot; Icon - Download for free – Iconduck">
              <a:extLst>
                <a:ext uri="{FF2B5EF4-FFF2-40B4-BE49-F238E27FC236}">
                  <a16:creationId xmlns:a16="http://schemas.microsoft.com/office/drawing/2014/main" id="{0F361C52-54A6-CB22-8EF9-793EA2D63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302" y="3376184"/>
              <a:ext cx="477648" cy="613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5" name="TextBox 2054">
            <a:extLst>
              <a:ext uri="{FF2B5EF4-FFF2-40B4-BE49-F238E27FC236}">
                <a16:creationId xmlns:a16="http://schemas.microsoft.com/office/drawing/2014/main" id="{0361D61D-7041-54FA-F955-000D64719440}"/>
              </a:ext>
            </a:extLst>
          </p:cNvPr>
          <p:cNvSpPr txBox="1"/>
          <p:nvPr/>
        </p:nvSpPr>
        <p:spPr>
          <a:xfrm>
            <a:off x="5197183" y="4193537"/>
            <a:ext cx="2314184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&lt; </a:t>
            </a:r>
            <a:r>
              <a:rPr lang="ko-KR" altLang="en-US" sz="1400" b="1" dirty="0"/>
              <a:t>사용자용 화면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메인 모니터링 화면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밀집도 경고 기록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064" name="표 2063">
            <a:extLst>
              <a:ext uri="{FF2B5EF4-FFF2-40B4-BE49-F238E27FC236}">
                <a16:creationId xmlns:a16="http://schemas.microsoft.com/office/drawing/2014/main" id="{ACB9A612-8580-7B48-1D65-E8318E6FE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1495"/>
              </p:ext>
            </p:extLst>
          </p:nvPr>
        </p:nvGraphicFramePr>
        <p:xfrm>
          <a:off x="7732157" y="3000355"/>
          <a:ext cx="426085" cy="22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>
                  <a:extLst>
                    <a:ext uri="{9D8B030D-6E8A-4147-A177-3AD203B41FA5}">
                      <a16:colId xmlns:a16="http://schemas.microsoft.com/office/drawing/2014/main" val="3959153836"/>
                    </a:ext>
                  </a:extLst>
                </a:gridCol>
              </a:tblGrid>
              <a:tr h="226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569637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86528DB3-F8E3-4830-DDDB-A4A1B82C1FB5}"/>
              </a:ext>
            </a:extLst>
          </p:cNvPr>
          <p:cNvSpPr txBox="1"/>
          <p:nvPr/>
        </p:nvSpPr>
        <p:spPr>
          <a:xfrm>
            <a:off x="7576344" y="5068639"/>
            <a:ext cx="46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endParaRPr lang="ko-KR" altLang="en-US" dirty="0"/>
          </a:p>
        </p:txBody>
      </p:sp>
      <p:grpSp>
        <p:nvGrpSpPr>
          <p:cNvPr id="2075" name="그룹 2074">
            <a:extLst>
              <a:ext uri="{FF2B5EF4-FFF2-40B4-BE49-F238E27FC236}">
                <a16:creationId xmlns:a16="http://schemas.microsoft.com/office/drawing/2014/main" id="{A8FEF140-78D5-4506-976B-785CC37E1C39}"/>
              </a:ext>
            </a:extLst>
          </p:cNvPr>
          <p:cNvGrpSpPr/>
          <p:nvPr/>
        </p:nvGrpSpPr>
        <p:grpSpPr>
          <a:xfrm>
            <a:off x="8082637" y="2434555"/>
            <a:ext cx="3649750" cy="3395487"/>
            <a:chOff x="8214615" y="2225836"/>
            <a:chExt cx="3649750" cy="3395487"/>
          </a:xfrm>
        </p:grpSpPr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9F5B0825-0F35-3353-BC1A-92FB893C414B}"/>
                </a:ext>
              </a:extLst>
            </p:cNvPr>
            <p:cNvSpPr txBox="1"/>
            <p:nvPr/>
          </p:nvSpPr>
          <p:spPr>
            <a:xfrm>
              <a:off x="8214615" y="2787091"/>
              <a:ext cx="3649750" cy="610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/>
                <a:t>관리자 </a:t>
              </a:r>
              <a:r>
                <a:rPr lang="en-US" altLang="ko-KR" sz="1200" b="1" dirty="0"/>
                <a:t>(admin) </a:t>
              </a:r>
              <a:r>
                <a:rPr lang="ko-KR" altLang="en-US" sz="1200" b="1" dirty="0"/>
                <a:t>가 사용자 </a:t>
              </a:r>
              <a:r>
                <a:rPr lang="en-US" altLang="ko-KR" sz="1200" b="1" dirty="0"/>
                <a:t>(user) </a:t>
              </a:r>
              <a:r>
                <a:rPr lang="ko-KR" altLang="en-US" sz="1200" b="1" dirty="0"/>
                <a:t>에게 </a:t>
              </a:r>
              <a:endParaRPr lang="en-US" altLang="ko-KR" sz="1200" b="1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/>
                <a:t>접근 권한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역할</a:t>
              </a:r>
              <a:r>
                <a:rPr lang="en-US" altLang="ko-KR" sz="1200" b="1" dirty="0"/>
                <a:t>)</a:t>
              </a:r>
              <a:r>
                <a:rPr lang="ko-KR" altLang="en-US" sz="1200" b="1" dirty="0"/>
                <a:t> 부여</a:t>
              </a:r>
              <a:endParaRPr lang="en-US" altLang="ko-KR" sz="1200" b="1" dirty="0"/>
            </a:p>
          </p:txBody>
        </p:sp>
        <p:grpSp>
          <p:nvGrpSpPr>
            <p:cNvPr id="2068" name="그룹 2067">
              <a:extLst>
                <a:ext uri="{FF2B5EF4-FFF2-40B4-BE49-F238E27FC236}">
                  <a16:creationId xmlns:a16="http://schemas.microsoft.com/office/drawing/2014/main" id="{E9763490-304B-4023-C69C-9D1F370E0522}"/>
                </a:ext>
              </a:extLst>
            </p:cNvPr>
            <p:cNvGrpSpPr/>
            <p:nvPr/>
          </p:nvGrpSpPr>
          <p:grpSpPr>
            <a:xfrm>
              <a:off x="8626690" y="3529961"/>
              <a:ext cx="2889471" cy="1786436"/>
              <a:chOff x="8686324" y="3867893"/>
              <a:chExt cx="2889471" cy="1786436"/>
            </a:xfrm>
          </p:grpSpPr>
          <p:grpSp>
            <p:nvGrpSpPr>
              <p:cNvPr id="2054" name="그룹 2053">
                <a:extLst>
                  <a:ext uri="{FF2B5EF4-FFF2-40B4-BE49-F238E27FC236}">
                    <a16:creationId xmlns:a16="http://schemas.microsoft.com/office/drawing/2014/main" id="{0CDA0113-D5D8-500A-8C73-10C9427F167B}"/>
                  </a:ext>
                </a:extLst>
              </p:cNvPr>
              <p:cNvGrpSpPr/>
              <p:nvPr/>
            </p:nvGrpSpPr>
            <p:grpSpPr>
              <a:xfrm>
                <a:off x="8686324" y="3867893"/>
                <a:ext cx="2889471" cy="1786436"/>
                <a:chOff x="5529262" y="2533151"/>
                <a:chExt cx="2889471" cy="1786436"/>
              </a:xfrm>
            </p:grpSpPr>
            <p:pic>
              <p:nvPicPr>
                <p:cNvPr id="2051" name="그림 2050">
                  <a:extLst>
                    <a:ext uri="{FF2B5EF4-FFF2-40B4-BE49-F238E27FC236}">
                      <a16:creationId xmlns:a16="http://schemas.microsoft.com/office/drawing/2014/main" id="{22D9D2D2-DF03-1F35-A0F3-9B38551B58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47158" y="2533151"/>
                  <a:ext cx="1171575" cy="1771650"/>
                </a:xfrm>
                <a:prstGeom prst="rect">
                  <a:avLst/>
                </a:prstGeom>
              </p:spPr>
            </p:pic>
            <p:pic>
              <p:nvPicPr>
                <p:cNvPr id="2053" name="그림 2052">
                  <a:extLst>
                    <a:ext uri="{FF2B5EF4-FFF2-40B4-BE49-F238E27FC236}">
                      <a16:creationId xmlns:a16="http://schemas.microsoft.com/office/drawing/2014/main" id="{2A3F0379-A243-7042-7DBB-543C751CA0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29262" y="2538412"/>
                  <a:ext cx="1133475" cy="1781175"/>
                </a:xfrm>
                <a:prstGeom prst="rect">
                  <a:avLst/>
                </a:prstGeom>
              </p:spPr>
            </p:pic>
          </p:grpSp>
          <p:sp>
            <p:nvSpPr>
              <p:cNvPr id="2067" name="화살표: 오른쪽 2066">
                <a:extLst>
                  <a:ext uri="{FF2B5EF4-FFF2-40B4-BE49-F238E27FC236}">
                    <a16:creationId xmlns:a16="http://schemas.microsoft.com/office/drawing/2014/main" id="{5523FA63-81FD-F463-A153-06F044900D2A}"/>
                  </a:ext>
                </a:extLst>
              </p:cNvPr>
              <p:cNvSpPr/>
              <p:nvPr/>
            </p:nvSpPr>
            <p:spPr>
              <a:xfrm>
                <a:off x="9968884" y="4605779"/>
                <a:ext cx="348972" cy="333617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71" name="사각형: 둥근 모서리 5">
              <a:extLst>
                <a:ext uri="{FF2B5EF4-FFF2-40B4-BE49-F238E27FC236}">
                  <a16:creationId xmlns:a16="http://schemas.microsoft.com/office/drawing/2014/main" id="{58A8AB5E-708A-8AB2-6F50-21B31AD232F7}"/>
                </a:ext>
              </a:extLst>
            </p:cNvPr>
            <p:cNvSpPr/>
            <p:nvPr/>
          </p:nvSpPr>
          <p:spPr>
            <a:xfrm>
              <a:off x="8593294" y="2225836"/>
              <a:ext cx="2892392" cy="549556"/>
            </a:xfrm>
            <a:prstGeom prst="roundRect">
              <a:avLst>
                <a:gd name="adj" fmla="val 50000"/>
              </a:avLst>
            </a:prstGeom>
            <a:solidFill>
              <a:srgbClr val="E8F4F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ysClr val="windowText" lastClr="000000"/>
                  </a:solidFill>
                </a:rPr>
                <a:t>정책</a:t>
              </a:r>
              <a:endParaRPr lang="en-US" altLang="ko-KR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22D629A8-CB28-757A-7B23-A8AC0B6AE6EC}"/>
                </a:ext>
              </a:extLst>
            </p:cNvPr>
            <p:cNvSpPr txBox="1"/>
            <p:nvPr/>
          </p:nvSpPr>
          <p:spPr>
            <a:xfrm>
              <a:off x="8475786" y="5287706"/>
              <a:ext cx="1466097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/>
                <a:t>접근 권한 </a:t>
              </a:r>
              <a:r>
                <a:rPr lang="en-US" altLang="ko-KR" sz="1200" b="1" dirty="0"/>
                <a:t>X</a:t>
              </a:r>
            </a:p>
          </p:txBody>
        </p:sp>
        <p:sp>
          <p:nvSpPr>
            <p:cNvPr id="2074" name="TextBox 2073">
              <a:extLst>
                <a:ext uri="{FF2B5EF4-FFF2-40B4-BE49-F238E27FC236}">
                  <a16:creationId xmlns:a16="http://schemas.microsoft.com/office/drawing/2014/main" id="{2974EAE7-0A80-F77D-8B91-1A15D5D06F89}"/>
                </a:ext>
              </a:extLst>
            </p:cNvPr>
            <p:cNvSpPr txBox="1"/>
            <p:nvPr/>
          </p:nvSpPr>
          <p:spPr>
            <a:xfrm>
              <a:off x="10229544" y="5287706"/>
              <a:ext cx="1466097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/>
                <a:t>접근 권한 </a:t>
              </a:r>
              <a:r>
                <a:rPr lang="en-US" altLang="ko-KR" sz="1200" b="1" dirty="0"/>
                <a:t>O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0DF522-DF44-3A2B-2DED-D65DBBFCE412}"/>
              </a:ext>
            </a:extLst>
          </p:cNvPr>
          <p:cNvCxnSpPr/>
          <p:nvPr/>
        </p:nvCxnSpPr>
        <p:spPr>
          <a:xfrm>
            <a:off x="1604692" y="4132978"/>
            <a:ext cx="18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Flask&quot; Icon - Download for free – Iconduck">
            <a:extLst>
              <a:ext uri="{FF2B5EF4-FFF2-40B4-BE49-F238E27FC236}">
                <a16:creationId xmlns:a16="http://schemas.microsoft.com/office/drawing/2014/main" id="{83BFF604-5A44-3A7E-E0E4-0BE60B53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84" y="2360349"/>
            <a:ext cx="426085" cy="52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909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9134B5-8DBE-DBAB-5FA2-0C34D6798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896826-A952-7101-E46C-DD25CF78C03E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32D644D-DE38-5DC3-675D-BE2756820178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C033D0E-B2E6-9ED0-11E5-6A5F39A9B031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A2C817-0D55-C73C-62FC-A89D10E1297F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0E540F8-A3A3-1013-BACA-C35AEE323B18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19D5D86-C3A6-5D6F-1783-7BCD7CB2AE67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BEAC403-E533-764F-AE2D-A701CDADFED3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1D8CAC5-808E-D350-DDEE-DCD0E9CE5FEE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2AAD9FD-04A2-87C9-66C0-F39F0C6A143C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F6289E42-E6E4-3B87-6166-C0C3CF240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5A746-0FE2-D7B1-708C-6D0A4E5B9B9E}"/>
              </a:ext>
            </a:extLst>
          </p:cNvPr>
          <p:cNvSpPr txBox="1"/>
          <p:nvPr/>
        </p:nvSpPr>
        <p:spPr>
          <a:xfrm>
            <a:off x="5108894" y="395093"/>
            <a:ext cx="393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프로젝트 협업 툴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653A615-87C3-5C5C-82C5-7E2032EF5F50}"/>
              </a:ext>
            </a:extLst>
          </p:cNvPr>
          <p:cNvGrpSpPr/>
          <p:nvPr/>
        </p:nvGrpSpPr>
        <p:grpSpPr>
          <a:xfrm>
            <a:off x="907996" y="3114333"/>
            <a:ext cx="5884909" cy="3139352"/>
            <a:chOff x="717496" y="3114333"/>
            <a:chExt cx="5884909" cy="31393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CD83516-9B8E-94A0-BBB0-7CE325B518CF}"/>
                </a:ext>
              </a:extLst>
            </p:cNvPr>
            <p:cNvGrpSpPr/>
            <p:nvPr/>
          </p:nvGrpSpPr>
          <p:grpSpPr>
            <a:xfrm>
              <a:off x="717496" y="3677115"/>
              <a:ext cx="5884909" cy="2576570"/>
              <a:chOff x="1385507" y="3872586"/>
              <a:chExt cx="5884909" cy="257657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E838DD2-F523-13EA-95F6-B071AF978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5507" y="3872586"/>
                <a:ext cx="1986343" cy="257657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BAA3BBD-428D-9B25-DD44-098D93D3F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9740" y="3872586"/>
                <a:ext cx="1986343" cy="257657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BFBD2EF-9BE6-20DA-0324-69AF767B4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3972" y="3884009"/>
                <a:ext cx="2136444" cy="2553725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3F7A04-EF81-A6D9-3621-89AFECD8035C}"/>
                </a:ext>
              </a:extLst>
            </p:cNvPr>
            <p:cNvSpPr txBox="1"/>
            <p:nvPr/>
          </p:nvSpPr>
          <p:spPr>
            <a:xfrm>
              <a:off x="1179837" y="3114333"/>
              <a:ext cx="4810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7E2D558-47FC-996B-8CEC-D66C327D8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824" y="3665692"/>
            <a:ext cx="3993313" cy="275637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8D3A83-679E-98C2-9C43-F015CE9CBE3A}"/>
              </a:ext>
            </a:extLst>
          </p:cNvPr>
          <p:cNvSpPr/>
          <p:nvPr/>
        </p:nvSpPr>
        <p:spPr>
          <a:xfrm>
            <a:off x="1731058" y="3077645"/>
            <a:ext cx="4238784" cy="369332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팀 프로젝트 활용 관련 세미나 진행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8A16A4-6CC3-5AB7-841C-F89AB0362BDF}"/>
              </a:ext>
            </a:extLst>
          </p:cNvPr>
          <p:cNvSpPr/>
          <p:nvPr/>
        </p:nvSpPr>
        <p:spPr>
          <a:xfrm>
            <a:off x="7753472" y="3077645"/>
            <a:ext cx="3056017" cy="369332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팀 프로젝트 구축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B76410-9860-285B-FC72-B86FFC755516}"/>
              </a:ext>
            </a:extLst>
          </p:cNvPr>
          <p:cNvGrpSpPr/>
          <p:nvPr/>
        </p:nvGrpSpPr>
        <p:grpSpPr>
          <a:xfrm>
            <a:off x="2506130" y="1440836"/>
            <a:ext cx="7255938" cy="1220101"/>
            <a:chOff x="935054" y="1424764"/>
            <a:chExt cx="7255938" cy="122010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19935B9-AA57-3750-E8A6-F319E837A00D}"/>
                </a:ext>
              </a:extLst>
            </p:cNvPr>
            <p:cNvGrpSpPr/>
            <p:nvPr/>
          </p:nvGrpSpPr>
          <p:grpSpPr>
            <a:xfrm>
              <a:off x="935054" y="1424764"/>
              <a:ext cx="3579504" cy="1220101"/>
              <a:chOff x="658312" y="1294292"/>
              <a:chExt cx="3579504" cy="1220101"/>
            </a:xfrm>
          </p:grpSpPr>
          <p:pic>
            <p:nvPicPr>
              <p:cNvPr id="3" name="object 8">
                <a:extLst>
                  <a:ext uri="{FF2B5EF4-FFF2-40B4-BE49-F238E27FC236}">
                    <a16:creationId xmlns:a16="http://schemas.microsoft.com/office/drawing/2014/main" id="{DD4026F5-A6CB-536E-80BA-2BC93DAEB929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8312" y="1294292"/>
                <a:ext cx="1232102" cy="122010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AE53C3-68F9-EAC2-5D55-DFDA8D7092EF}"/>
                  </a:ext>
                </a:extLst>
              </p:cNvPr>
              <p:cNvSpPr txBox="1"/>
              <p:nvPr/>
            </p:nvSpPr>
            <p:spPr>
              <a:xfrm>
                <a:off x="2137563" y="1431603"/>
                <a:ext cx="21002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Git hub </a:t>
                </a:r>
                <a:r>
                  <a:rPr lang="ko-KR" altLang="en-US" sz="2400" b="1" dirty="0"/>
                  <a:t>사용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F54964-F76D-8AA6-FF87-3E2C84A8AD7D}"/>
                </a:ext>
              </a:extLst>
            </p:cNvPr>
            <p:cNvSpPr txBox="1"/>
            <p:nvPr/>
          </p:nvSpPr>
          <p:spPr>
            <a:xfrm>
              <a:off x="2534638" y="2140205"/>
              <a:ext cx="5656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주소 </a:t>
              </a:r>
              <a:r>
                <a:rPr lang="en-US" altLang="ko-KR" dirty="0"/>
                <a:t>: https://github.com/Vanhae94/Portfolio.git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07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CB3A11-152A-7818-7E61-4F19E7284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7709D66-625D-E04E-B018-07CA14C3B592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C6914-5704-85B0-AB1C-3EEF0D027E19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구현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73B443-3756-6D38-9909-8937993E7B86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12F93C5-CB46-2007-72A8-7C0024CD5C5E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5CDC5A6-285A-165B-D2EF-3840CF6F5886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72863BD-CA3F-D2DC-2901-23734FEAE8E7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CE889AC-672C-92AA-33F9-E6FA06C1268B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737390D-8030-86DF-0139-CA2C0ACD616D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C25AA19-9651-2676-A6BB-CB5A5A83F5D3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86CC10-DCA8-F4E0-CA16-B476B2FB5F38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딥러닝 모델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en-US" altLang="ko-KR" dirty="0" err="1">
                <a:solidFill>
                  <a:schemeClr val="bg1"/>
                </a:solidFill>
              </a:rPr>
              <a:t>VsCode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코드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3CA737-AB84-3405-25A0-4666FD24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95" r="4789"/>
          <a:stretch/>
        </p:blipFill>
        <p:spPr>
          <a:xfrm>
            <a:off x="694312" y="2291942"/>
            <a:ext cx="5061917" cy="10125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C9BFF-3D27-1845-8FC4-5DD6CFC684FD}"/>
              </a:ext>
            </a:extLst>
          </p:cNvPr>
          <p:cNvSpPr txBox="1"/>
          <p:nvPr/>
        </p:nvSpPr>
        <p:spPr>
          <a:xfrm>
            <a:off x="4109991" y="1431118"/>
            <a:ext cx="2552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3799FA"/>
                </a:solidFill>
              </a:rPr>
              <a:t>YOLOv8n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사용</a:t>
            </a:r>
            <a:endParaRPr lang="en-US" altLang="ko-KR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ABA86941-499B-0E8F-D8DB-99D71F163ED5}"/>
              </a:ext>
            </a:extLst>
          </p:cNvPr>
          <p:cNvSpPr/>
          <p:nvPr/>
        </p:nvSpPr>
        <p:spPr>
          <a:xfrm>
            <a:off x="561324" y="1425886"/>
            <a:ext cx="3442557" cy="477647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객체 탐지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B6EC9E-EF7B-3FF9-81FB-D7DFB429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12"/>
          <a:stretch/>
        </p:blipFill>
        <p:spPr>
          <a:xfrm>
            <a:off x="694312" y="3493177"/>
            <a:ext cx="5672230" cy="2724150"/>
          </a:xfrm>
          <a:prstGeom prst="rect">
            <a:avLst/>
          </a:prstGeom>
        </p:spPr>
      </p:pic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942F93AD-C956-457D-4708-F0ED7843E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6D4CD8-B703-8EA5-06BB-84A351D982FF}"/>
              </a:ext>
            </a:extLst>
          </p:cNvPr>
          <p:cNvSpPr txBox="1"/>
          <p:nvPr/>
        </p:nvSpPr>
        <p:spPr>
          <a:xfrm>
            <a:off x="7991205" y="6172622"/>
            <a:ext cx="255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3799FA"/>
                </a:solidFill>
              </a:rPr>
              <a:t>객체 탐지 결과</a:t>
            </a:r>
            <a:endParaRPr lang="en-US" altLang="ko-KR" b="1" dirty="0">
              <a:solidFill>
                <a:sysClr val="windowText" lastClr="000000"/>
              </a:solidFill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F615078A-4A87-F006-2823-20440BB7C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205" y="1256045"/>
            <a:ext cx="2386488" cy="25820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001CFBF-D292-CBEF-BF08-F341523D8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652" y="3850399"/>
            <a:ext cx="3375173" cy="230636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9390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FA0B51C-1D71-4FB0-B834-6A4E731381FD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94DF2E2-5941-4299-9EAC-A49D506D9AC7}"/>
              </a:ext>
            </a:extLst>
          </p:cNvPr>
          <p:cNvSpPr/>
          <p:nvPr/>
        </p:nvSpPr>
        <p:spPr>
          <a:xfrm>
            <a:off x="367645" y="252263"/>
            <a:ext cx="10897255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순서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5412C0B-3CB5-4A93-AEF5-A82E433B1C24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6F5D8B2-BB6F-4154-B867-68E18CF591D1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4F87D27-ED3E-4356-85C0-7F267F02494E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15B73C1-DE3B-41D2-B15B-172C0BFC3A0B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0CC2612-751E-4D41-B5D2-B0894988E8D5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7DBB07A-3AC4-4762-9947-E3B09856E5D9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783856E-DC35-401E-B5DE-9F670BB2E698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8DB120-23EC-7A90-32CE-70BDA90F51FF}"/>
              </a:ext>
            </a:extLst>
          </p:cNvPr>
          <p:cNvGrpSpPr/>
          <p:nvPr/>
        </p:nvGrpSpPr>
        <p:grpSpPr>
          <a:xfrm>
            <a:off x="6519474" y="5214239"/>
            <a:ext cx="3345540" cy="414024"/>
            <a:chOff x="1898667" y="4695889"/>
            <a:chExt cx="3345540" cy="41402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B49E5B3-1DF5-792E-0E90-BF80624AB0D8}"/>
                </a:ext>
              </a:extLst>
            </p:cNvPr>
            <p:cNvSpPr/>
            <p:nvPr/>
          </p:nvSpPr>
          <p:spPr>
            <a:xfrm>
              <a:off x="1898667" y="4794236"/>
              <a:ext cx="439092" cy="304800"/>
            </a:xfrm>
            <a:prstGeom prst="roundRect">
              <a:avLst>
                <a:gd name="adj" fmla="val 50000"/>
              </a:avLst>
            </a:prstGeom>
            <a:solidFill>
              <a:srgbClr val="E8F4F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000" dirty="0">
                  <a:solidFill>
                    <a:srgbClr val="3799FA"/>
                  </a:solidFill>
                </a:rPr>
                <a:t>6</a:t>
              </a:r>
              <a:endParaRPr lang="ko-KR" altLang="en-US" sz="1000" dirty="0">
                <a:solidFill>
                  <a:srgbClr val="3799FA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3063453-48BF-3EBD-B4DA-34DB23E88002}"/>
                </a:ext>
              </a:extLst>
            </p:cNvPr>
            <p:cNvSpPr/>
            <p:nvPr/>
          </p:nvSpPr>
          <p:spPr>
            <a:xfrm>
              <a:off x="2493415" y="4695889"/>
              <a:ext cx="2750792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4B0FB"/>
                  </a:solidFill>
                </a:rPr>
                <a:t>출처</a:t>
              </a:r>
              <a:endParaRPr lang="en-US" altLang="ko-KR" sz="1600" b="1" dirty="0">
                <a:solidFill>
                  <a:srgbClr val="64B0FB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78E90E-B7FE-3EA8-0D42-29382D3BEE1C}"/>
              </a:ext>
            </a:extLst>
          </p:cNvPr>
          <p:cNvGrpSpPr/>
          <p:nvPr/>
        </p:nvGrpSpPr>
        <p:grpSpPr>
          <a:xfrm>
            <a:off x="6519474" y="3429974"/>
            <a:ext cx="3345540" cy="414024"/>
            <a:chOff x="1898667" y="3643465"/>
            <a:chExt cx="3345540" cy="4140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C6104FF-CE04-EEAC-A293-09EFD2D0BBB9}"/>
                </a:ext>
              </a:extLst>
            </p:cNvPr>
            <p:cNvSpPr/>
            <p:nvPr/>
          </p:nvSpPr>
          <p:spPr>
            <a:xfrm>
              <a:off x="1898667" y="3741207"/>
              <a:ext cx="439092" cy="304800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000" dirty="0">
                  <a:solidFill>
                    <a:prstClr val="white"/>
                  </a:solidFill>
                </a:rPr>
                <a:t>4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B1269B-BEC3-BF85-EE81-75F6684D8700}"/>
                </a:ext>
              </a:extLst>
            </p:cNvPr>
            <p:cNvSpPr/>
            <p:nvPr/>
          </p:nvSpPr>
          <p:spPr>
            <a:xfrm>
              <a:off x="2493415" y="3643465"/>
              <a:ext cx="2750792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3799FA"/>
                  </a:solidFill>
                </a:rPr>
                <a:t>CCTV </a:t>
              </a:r>
              <a:r>
                <a:rPr lang="ko-KR" altLang="en-US" sz="1600" b="1" dirty="0">
                  <a:solidFill>
                    <a:srgbClr val="3799FA"/>
                  </a:solidFill>
                </a:rPr>
                <a:t>구현 영상</a:t>
              </a:r>
              <a:endParaRPr lang="en-US" altLang="ko-KR" sz="1600" b="1" dirty="0">
                <a:solidFill>
                  <a:srgbClr val="3799FA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73694C84-70ED-84EE-D01B-C7A00DB82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6DB43A5A-E81D-C71B-FED9-36173C58D4D8}"/>
              </a:ext>
            </a:extLst>
          </p:cNvPr>
          <p:cNvGrpSpPr/>
          <p:nvPr/>
        </p:nvGrpSpPr>
        <p:grpSpPr>
          <a:xfrm>
            <a:off x="1873281" y="1339770"/>
            <a:ext cx="3345540" cy="1723800"/>
            <a:chOff x="967513" y="1339770"/>
            <a:chExt cx="3345540" cy="17238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9CBC9-11E3-495C-3451-847D9C468E37}"/>
                </a:ext>
              </a:extLst>
            </p:cNvPr>
            <p:cNvGrpSpPr/>
            <p:nvPr/>
          </p:nvGrpSpPr>
          <p:grpSpPr>
            <a:xfrm>
              <a:off x="967513" y="1339770"/>
              <a:ext cx="3345540" cy="414024"/>
              <a:chOff x="1898667" y="3643465"/>
              <a:chExt cx="3345540" cy="414024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67A999A5-A7D9-4738-9A7E-B38947720C7D}"/>
                  </a:ext>
                </a:extLst>
              </p:cNvPr>
              <p:cNvSpPr/>
              <p:nvPr/>
            </p:nvSpPr>
            <p:spPr>
              <a:xfrm>
                <a:off x="1898667" y="3741207"/>
                <a:ext cx="439092" cy="304800"/>
              </a:xfrm>
              <a:prstGeom prst="roundRect">
                <a:avLst>
                  <a:gd name="adj" fmla="val 50000"/>
                </a:avLst>
              </a:prstGeom>
              <a:solidFill>
                <a:srgbClr val="3799F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1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9704B9B-B78A-4FAC-9E5C-329200A5E737}"/>
                  </a:ext>
                </a:extLst>
              </p:cNvPr>
              <p:cNvSpPr/>
              <p:nvPr/>
            </p:nvSpPr>
            <p:spPr>
              <a:xfrm>
                <a:off x="2493415" y="3643465"/>
                <a:ext cx="2750792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3799FA"/>
                    </a:solidFill>
                  </a:rPr>
                  <a:t>프로젝트 개요</a:t>
                </a:r>
                <a:endParaRPr lang="en-US" altLang="ko-KR" sz="1600" b="1" dirty="0">
                  <a:solidFill>
                    <a:srgbClr val="3799FA"/>
                  </a:solidFill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7542058-06BF-0EEE-A23B-FC27DC6FCCF0}"/>
                </a:ext>
              </a:extLst>
            </p:cNvPr>
            <p:cNvSpPr/>
            <p:nvPr/>
          </p:nvSpPr>
          <p:spPr>
            <a:xfrm>
              <a:off x="1406605" y="1797390"/>
              <a:ext cx="2135399" cy="1266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주제 선정 배경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프로젝트 목표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프로젝트 일정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팀원 소개 및 역할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개발 환경</a:t>
              </a:r>
              <a:r>
                <a:rPr lang="en-US" altLang="ko-KR" sz="1200" dirty="0">
                  <a:solidFill>
                    <a:srgbClr val="333F50"/>
                  </a:solidFill>
                </a:rPr>
                <a:t> </a:t>
              </a:r>
              <a:r>
                <a:rPr lang="ko-KR" altLang="en-US" sz="1200" dirty="0">
                  <a:solidFill>
                    <a:srgbClr val="333F50"/>
                  </a:solidFill>
                </a:rPr>
                <a:t>및 활용 기술</a:t>
              </a:r>
              <a:endParaRPr lang="en-US" altLang="ko-KR" sz="1200" dirty="0">
                <a:solidFill>
                  <a:srgbClr val="333F50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1C3E8F0-5449-6703-2286-4D22AA110360}"/>
              </a:ext>
            </a:extLst>
          </p:cNvPr>
          <p:cNvGrpSpPr/>
          <p:nvPr/>
        </p:nvGrpSpPr>
        <p:grpSpPr>
          <a:xfrm>
            <a:off x="1873281" y="5214239"/>
            <a:ext cx="3345540" cy="1440993"/>
            <a:chOff x="967513" y="4584511"/>
            <a:chExt cx="3345540" cy="144099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DE2F2C5-BAD9-5D2A-811B-49E8702F56CD}"/>
                </a:ext>
              </a:extLst>
            </p:cNvPr>
            <p:cNvGrpSpPr/>
            <p:nvPr/>
          </p:nvGrpSpPr>
          <p:grpSpPr>
            <a:xfrm>
              <a:off x="967513" y="4584511"/>
              <a:ext cx="3345540" cy="414024"/>
              <a:chOff x="1898667" y="3643465"/>
              <a:chExt cx="3345540" cy="414024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32382977-9D68-B7EA-9A9B-A705FDE55C18}"/>
                  </a:ext>
                </a:extLst>
              </p:cNvPr>
              <p:cNvSpPr/>
              <p:nvPr/>
            </p:nvSpPr>
            <p:spPr>
              <a:xfrm>
                <a:off x="1898667" y="3741207"/>
                <a:ext cx="439092" cy="304800"/>
              </a:xfrm>
              <a:prstGeom prst="roundRect">
                <a:avLst>
                  <a:gd name="adj" fmla="val 50000"/>
                </a:avLst>
              </a:prstGeom>
              <a:solidFill>
                <a:srgbClr val="3799F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prstClr val="white"/>
                    </a:solidFill>
                  </a:rPr>
                  <a:t>5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3DA6B61-08DF-41C6-C2AB-007BFEBD4891}"/>
                  </a:ext>
                </a:extLst>
              </p:cNvPr>
              <p:cNvSpPr/>
              <p:nvPr/>
            </p:nvSpPr>
            <p:spPr>
              <a:xfrm>
                <a:off x="2493415" y="3643465"/>
                <a:ext cx="2750792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3799FA"/>
                    </a:solidFill>
                  </a:rPr>
                  <a:t>프로젝트 결과</a:t>
                </a:r>
                <a:endParaRPr lang="en-US" altLang="ko-KR" sz="1600" b="1" dirty="0">
                  <a:solidFill>
                    <a:srgbClr val="3799FA"/>
                  </a:solidFill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697E507-49DF-29D4-7D76-66C98F259D3F}"/>
                </a:ext>
              </a:extLst>
            </p:cNvPr>
            <p:cNvSpPr/>
            <p:nvPr/>
          </p:nvSpPr>
          <p:spPr>
            <a:xfrm>
              <a:off x="1406605" y="4999389"/>
              <a:ext cx="2135399" cy="1026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주요 결과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향후 발전 방향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느낀 점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en-US" altLang="ko-KR" sz="1200" dirty="0">
                <a:solidFill>
                  <a:srgbClr val="333F50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2E1EB3C-CE17-A2C3-F5B6-22C2AFCFE4D3}"/>
              </a:ext>
            </a:extLst>
          </p:cNvPr>
          <p:cNvGrpSpPr/>
          <p:nvPr/>
        </p:nvGrpSpPr>
        <p:grpSpPr>
          <a:xfrm>
            <a:off x="6519474" y="1339770"/>
            <a:ext cx="3345540" cy="1723800"/>
            <a:chOff x="6286564" y="1339770"/>
            <a:chExt cx="3345540" cy="17238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09691E1-3D8A-44A5-FBDA-8AB72F992185}"/>
                </a:ext>
              </a:extLst>
            </p:cNvPr>
            <p:cNvGrpSpPr/>
            <p:nvPr/>
          </p:nvGrpSpPr>
          <p:grpSpPr>
            <a:xfrm>
              <a:off x="6286564" y="1339770"/>
              <a:ext cx="3345540" cy="414024"/>
              <a:chOff x="1898667" y="4695889"/>
              <a:chExt cx="3345540" cy="41402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D4CA625-1F32-4EA2-9E84-DE841F85F756}"/>
                  </a:ext>
                </a:extLst>
              </p:cNvPr>
              <p:cNvSpPr/>
              <p:nvPr/>
            </p:nvSpPr>
            <p:spPr>
              <a:xfrm>
                <a:off x="1898667" y="4794236"/>
                <a:ext cx="439092" cy="304800"/>
              </a:xfrm>
              <a:prstGeom prst="roundRect">
                <a:avLst>
                  <a:gd name="adj" fmla="val 50000"/>
                </a:avLst>
              </a:prstGeom>
              <a:solidFill>
                <a:srgbClr val="E8F4F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3799FA"/>
                    </a:solidFill>
                  </a:rPr>
                  <a:t>2</a:t>
                </a:r>
                <a:endParaRPr lang="ko-KR" altLang="en-US" sz="1000" dirty="0">
                  <a:solidFill>
                    <a:srgbClr val="3799FA"/>
                  </a:solidFill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8880C84-7AC6-965C-92BB-D38578629127}"/>
                  </a:ext>
                </a:extLst>
              </p:cNvPr>
              <p:cNvSpPr/>
              <p:nvPr/>
            </p:nvSpPr>
            <p:spPr>
              <a:xfrm>
                <a:off x="2493415" y="4695889"/>
                <a:ext cx="2750792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64B0FB"/>
                    </a:solidFill>
                  </a:rPr>
                  <a:t>프로젝트 설계</a:t>
                </a:r>
                <a:endParaRPr lang="en-US" altLang="ko-KR" sz="1600" b="1" dirty="0">
                  <a:solidFill>
                    <a:srgbClr val="64B0FB"/>
                  </a:solidFill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C158D36-5061-A11B-BA70-8B102E4E0750}"/>
                </a:ext>
              </a:extLst>
            </p:cNvPr>
            <p:cNvSpPr/>
            <p:nvPr/>
          </p:nvSpPr>
          <p:spPr>
            <a:xfrm>
              <a:off x="6685971" y="1797390"/>
              <a:ext cx="2354512" cy="1266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프로세스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웹 구성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프로젝트 진행 프로세스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프로젝트 기능별 진행 순서</a:t>
              </a:r>
              <a:endParaRPr lang="en-US" altLang="ko-KR" sz="1200" dirty="0">
                <a:solidFill>
                  <a:srgbClr val="333F50"/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rgbClr val="333F50"/>
                  </a:solidFill>
                </a:rPr>
                <a:t>프로젝트 협업 툴</a:t>
              </a:r>
              <a:endParaRPr lang="en-US" altLang="ko-KR" sz="1200" dirty="0">
                <a:solidFill>
                  <a:srgbClr val="333F50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AEFA777-124D-AAF3-F706-583E5FBA8991}"/>
              </a:ext>
            </a:extLst>
          </p:cNvPr>
          <p:cNvGrpSpPr/>
          <p:nvPr/>
        </p:nvGrpSpPr>
        <p:grpSpPr>
          <a:xfrm>
            <a:off x="1873281" y="3429974"/>
            <a:ext cx="3345540" cy="1227298"/>
            <a:chOff x="967513" y="3366092"/>
            <a:chExt cx="3345540" cy="12272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E06BCA1-C995-EA80-B8DC-7FE9B9F9E68C}"/>
                </a:ext>
              </a:extLst>
            </p:cNvPr>
            <p:cNvGrpSpPr/>
            <p:nvPr/>
          </p:nvGrpSpPr>
          <p:grpSpPr>
            <a:xfrm>
              <a:off x="967513" y="3366092"/>
              <a:ext cx="3345540" cy="414024"/>
              <a:chOff x="1898667" y="4695889"/>
              <a:chExt cx="3345540" cy="414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B4F1706-9672-7CB4-4DF4-F8A41B4A94D5}"/>
                  </a:ext>
                </a:extLst>
              </p:cNvPr>
              <p:cNvSpPr/>
              <p:nvPr/>
            </p:nvSpPr>
            <p:spPr>
              <a:xfrm>
                <a:off x="1898667" y="4794236"/>
                <a:ext cx="439092" cy="304800"/>
              </a:xfrm>
              <a:prstGeom prst="roundRect">
                <a:avLst>
                  <a:gd name="adj" fmla="val 50000"/>
                </a:avLst>
              </a:prstGeom>
              <a:solidFill>
                <a:srgbClr val="E8F4F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3799FA"/>
                    </a:solidFill>
                  </a:rPr>
                  <a:t>3</a:t>
                </a:r>
                <a:endParaRPr lang="ko-KR" altLang="en-US" sz="1000" dirty="0">
                  <a:solidFill>
                    <a:srgbClr val="3799FA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41BBA2D-FA64-908B-0225-16358700F0F4}"/>
                  </a:ext>
                </a:extLst>
              </p:cNvPr>
              <p:cNvSpPr/>
              <p:nvPr/>
            </p:nvSpPr>
            <p:spPr>
              <a:xfrm>
                <a:off x="2493415" y="4695889"/>
                <a:ext cx="2750792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64B0FB"/>
                    </a:solidFill>
                  </a:rPr>
                  <a:t>프로젝트 구현</a:t>
                </a:r>
                <a:endParaRPr lang="en-US" altLang="ko-KR" sz="1600" b="1" dirty="0">
                  <a:solidFill>
                    <a:srgbClr val="64B0FB"/>
                  </a:solidFill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51E785F-F79A-8AB4-FF45-4A59C014F4C3}"/>
                </a:ext>
              </a:extLst>
            </p:cNvPr>
            <p:cNvSpPr/>
            <p:nvPr/>
          </p:nvSpPr>
          <p:spPr>
            <a:xfrm>
              <a:off x="1406605" y="3807341"/>
              <a:ext cx="2906448" cy="786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/>
                <a:t>딥러닝 모델 </a:t>
              </a:r>
              <a:r>
                <a:rPr lang="en-US" altLang="ko-KR" sz="1200" dirty="0"/>
                <a:t>- </a:t>
              </a:r>
              <a:r>
                <a:rPr lang="en-US" altLang="ko-KR" sz="1200" dirty="0" err="1"/>
                <a:t>VsCode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코드</a:t>
              </a:r>
              <a:endParaRPr lang="en-US" altLang="ko-KR" sz="1200" dirty="0"/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/>
                <a:t>웹 페이지 </a:t>
              </a:r>
              <a:r>
                <a:rPr lang="en-US" altLang="ko-KR" sz="1200" dirty="0"/>
                <a:t>– flask </a:t>
              </a:r>
              <a:r>
                <a:rPr lang="ko-KR" altLang="en-US" sz="1200" dirty="0"/>
                <a:t>코드</a:t>
              </a:r>
              <a:endParaRPr lang="en-US" altLang="ko-KR" sz="1200" dirty="0"/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/>
                <a:t>데이터베이스 </a:t>
              </a:r>
              <a:r>
                <a:rPr lang="en-US" altLang="ko-KR" sz="1200" dirty="0"/>
                <a:t>– MySQL ERD </a:t>
              </a:r>
              <a:r>
                <a:rPr lang="ko-KR" altLang="en-US" sz="1200" dirty="0"/>
                <a:t>모델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185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A2BF6-0F86-E15C-E685-36B1A0100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4553C91-B483-96CF-083A-CCDAFD006ABD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FAC1E6B-3E62-D6B4-8775-7251AEF11259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구현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D70F40D-CCAD-6702-F291-63717B44049C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23C571C-98E1-12DF-E5A8-89D5FABCC027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B84AA3-C23E-1830-4F9F-F6D0EC23CDB8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07DF2BE-7339-9959-A5BC-8B8D844FA027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65A1FEF-8441-79F7-1D86-C0A3D96A891E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ABF37CD-683A-4784-EAEE-DCC297DC773E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86405CC-EEFC-7FA0-2C8E-E9CDEC47E3C4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178DEF-5EE4-21E3-2A35-6BBF50A3ED36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딥러닝 모델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en-US" altLang="ko-KR" dirty="0" err="1">
                <a:solidFill>
                  <a:schemeClr val="bg1"/>
                </a:solidFill>
              </a:rPr>
              <a:t>VsCode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679B306E-F004-A674-4FA7-7E9302A1DAB9}"/>
              </a:ext>
            </a:extLst>
          </p:cNvPr>
          <p:cNvSpPr/>
          <p:nvPr/>
        </p:nvSpPr>
        <p:spPr>
          <a:xfrm>
            <a:off x="561324" y="1425886"/>
            <a:ext cx="3442557" cy="477647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밀집도 </a:t>
            </a:r>
            <a:r>
              <a:rPr lang="en-US" altLang="ko-KR" sz="1600" b="1" dirty="0">
                <a:solidFill>
                  <a:schemeClr val="bg1"/>
                </a:solidFill>
              </a:rPr>
              <a:t>– </a:t>
            </a:r>
            <a:r>
              <a:rPr lang="ko-KR" altLang="en-US" sz="16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1600" b="1" dirty="0">
                <a:solidFill>
                  <a:schemeClr val="bg1"/>
                </a:solidFill>
              </a:rPr>
              <a:t> 시각화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AB37F6-F81B-58A0-DC58-5434975D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611" y="2691306"/>
            <a:ext cx="3782669" cy="2584816"/>
          </a:xfrm>
          <a:prstGeom prst="rect">
            <a:avLst/>
          </a:prstGeom>
        </p:spPr>
      </p:pic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34348097-991C-20B0-9A9A-D8B2EC05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47D65-F7CB-101C-9628-B284733E2B44}"/>
              </a:ext>
            </a:extLst>
          </p:cNvPr>
          <p:cNvSpPr txBox="1"/>
          <p:nvPr/>
        </p:nvSpPr>
        <p:spPr>
          <a:xfrm>
            <a:off x="546113" y="4936664"/>
            <a:ext cx="2194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3799FA"/>
                </a:solidFill>
              </a:rPr>
              <a:t>ROI </a:t>
            </a:r>
            <a:r>
              <a:rPr lang="ko-KR" altLang="en-US" sz="2000" b="1" dirty="0"/>
              <a:t>기능으로</a:t>
            </a:r>
            <a:r>
              <a:rPr lang="ko-KR" altLang="en-US" sz="2000" b="1" dirty="0">
                <a:solidFill>
                  <a:srgbClr val="3799FA"/>
                </a:solidFill>
              </a:rPr>
              <a:t> </a:t>
            </a:r>
            <a:r>
              <a:rPr lang="ko-KR" altLang="en-US" sz="2000" b="1" dirty="0"/>
              <a:t>영역 지정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BEA6D-6DF0-6F57-C2B7-A7AAE3D678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727"/>
          <a:stretch/>
        </p:blipFill>
        <p:spPr>
          <a:xfrm>
            <a:off x="2677076" y="2066995"/>
            <a:ext cx="4353560" cy="1653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FB008-260D-CD32-66CE-F9BCB3F4D3BF}"/>
              </a:ext>
            </a:extLst>
          </p:cNvPr>
          <p:cNvSpPr txBox="1"/>
          <p:nvPr/>
        </p:nvSpPr>
        <p:spPr>
          <a:xfrm>
            <a:off x="546113" y="2624631"/>
            <a:ext cx="219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rgbClr val="3799FA"/>
                </a:solidFill>
              </a:rPr>
              <a:t>히트맵</a:t>
            </a:r>
            <a:r>
              <a:rPr lang="en-US" altLang="ko-KR" sz="2000" b="1" dirty="0">
                <a:solidFill>
                  <a:srgbClr val="3799FA"/>
                </a:solidFill>
              </a:rPr>
              <a:t> 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생성</a:t>
            </a:r>
            <a:endParaRPr lang="en-US" altLang="ko-KR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9DD66-1D21-DBE3-A038-3E5C13236D7D}"/>
              </a:ext>
            </a:extLst>
          </p:cNvPr>
          <p:cNvSpPr txBox="1"/>
          <p:nvPr/>
        </p:nvSpPr>
        <p:spPr>
          <a:xfrm>
            <a:off x="8216912" y="5503981"/>
            <a:ext cx="2552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rgbClr val="3799FA"/>
                </a:solidFill>
              </a:rPr>
              <a:t>히트맵</a:t>
            </a:r>
            <a:r>
              <a:rPr lang="ko-KR" altLang="en-US" sz="2000" b="1" dirty="0">
                <a:solidFill>
                  <a:srgbClr val="3799FA"/>
                </a:solidFill>
              </a:rPr>
              <a:t> 시각화</a:t>
            </a:r>
            <a:endParaRPr lang="en-US" altLang="ko-KR" sz="2000" b="1" dirty="0">
              <a:solidFill>
                <a:sysClr val="windowText" lastClr="00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4AF596-5E2A-A9BB-5215-E12A26F769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637"/>
          <a:stretch/>
        </p:blipFill>
        <p:spPr>
          <a:xfrm>
            <a:off x="2673763" y="3774313"/>
            <a:ext cx="4353560" cy="26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01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B6952-30D0-D8CD-1CED-0286BE59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4FCF909-24EB-0A6D-EB5C-74541729AB05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C641253-CD15-E256-E62D-04896034ABED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구현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617E2C9-3D60-0BE1-1AF2-0633B1323910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651FCB-C789-9C9A-8AEE-63BC54E30E08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97274CD-5F39-E39B-F6FA-11853E4E61FD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2B4556-5DC2-3321-BA1B-F98B5F5E8AF1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E94FDE2-F231-22B2-196A-B382FF69F9DC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A693309-153A-2C1E-A7B1-1D90DFF2EA5C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CE2F794-0F99-88F4-8A38-A74EB8421BD6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A21AA0-D04C-4C92-92DE-E0F5354C7934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딥러닝 모델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en-US" altLang="ko-KR" dirty="0" err="1">
                <a:solidFill>
                  <a:schemeClr val="bg1"/>
                </a:solidFill>
              </a:rPr>
              <a:t>VsCode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BC03B182-540D-EE94-DDA6-3E5204C7DFFD}"/>
              </a:ext>
            </a:extLst>
          </p:cNvPr>
          <p:cNvSpPr/>
          <p:nvPr/>
        </p:nvSpPr>
        <p:spPr>
          <a:xfrm>
            <a:off x="561324" y="1425886"/>
            <a:ext cx="3815518" cy="477647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밀집도 </a:t>
            </a:r>
            <a:r>
              <a:rPr lang="en-US" altLang="ko-KR" sz="1600" b="1" dirty="0">
                <a:solidFill>
                  <a:schemeClr val="bg1"/>
                </a:solidFill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</a:rPr>
              <a:t>이동 방향 추적 및 예측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50A35911-AEB2-6D31-38EE-D7D87ECFE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464B73-C40C-C6DA-D632-03B0A2817FD7}"/>
              </a:ext>
            </a:extLst>
          </p:cNvPr>
          <p:cNvSpPr txBox="1"/>
          <p:nvPr/>
        </p:nvSpPr>
        <p:spPr>
          <a:xfrm>
            <a:off x="581163" y="2969702"/>
            <a:ext cx="2747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3799FA"/>
                </a:solidFill>
              </a:rPr>
              <a:t>SORT</a:t>
            </a:r>
            <a:r>
              <a:rPr lang="ko-KR" altLang="en-US" sz="2000" b="1" dirty="0">
                <a:solidFill>
                  <a:srgbClr val="3799FA"/>
                </a:solidFill>
              </a:rPr>
              <a:t> </a:t>
            </a:r>
            <a:r>
              <a:rPr lang="ko-KR" altLang="en-US" sz="2000" b="1" dirty="0"/>
              <a:t>객체 추적</a:t>
            </a:r>
            <a:endParaRPr lang="en-US" altLang="ko-KR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B059B-3BAD-562E-8AE0-FE53B2D2E7BB}"/>
              </a:ext>
            </a:extLst>
          </p:cNvPr>
          <p:cNvSpPr txBox="1"/>
          <p:nvPr/>
        </p:nvSpPr>
        <p:spPr>
          <a:xfrm>
            <a:off x="581163" y="4682137"/>
            <a:ext cx="2327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3799FA"/>
                </a:solidFill>
              </a:rPr>
              <a:t>이동 방향 </a:t>
            </a:r>
            <a:r>
              <a:rPr lang="ko-KR" altLang="en-US" sz="2000" b="1" dirty="0"/>
              <a:t>예측</a:t>
            </a:r>
            <a:endParaRPr lang="en-US" altLang="ko-KR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D5D04A-A7C9-4085-5BD3-FB6FF96B4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296" y="2554480"/>
            <a:ext cx="4200525" cy="113347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9F9546-09FF-B189-5FE6-17ECD9664A07}"/>
              </a:ext>
            </a:extLst>
          </p:cNvPr>
          <p:cNvGrpSpPr/>
          <p:nvPr/>
        </p:nvGrpSpPr>
        <p:grpSpPr>
          <a:xfrm>
            <a:off x="7687496" y="2553968"/>
            <a:ext cx="3815518" cy="3119045"/>
            <a:chOff x="7677971" y="2382518"/>
            <a:chExt cx="3815518" cy="31190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338AF9-B14F-85E0-1CC2-8E618328C22F}"/>
                </a:ext>
              </a:extLst>
            </p:cNvPr>
            <p:cNvSpPr txBox="1"/>
            <p:nvPr/>
          </p:nvSpPr>
          <p:spPr>
            <a:xfrm>
              <a:off x="7682336" y="5101453"/>
              <a:ext cx="3469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Wingdings" panose="05000000000000000000" pitchFamily="2" charset="2"/>
                <a:buChar char="§"/>
              </a:pPr>
              <a:r>
                <a:rPr lang="ko-KR" altLang="en-US" sz="2000" b="1" dirty="0">
                  <a:solidFill>
                    <a:srgbClr val="3799FA"/>
                  </a:solidFill>
                </a:rPr>
                <a:t>이동 방향 추적 및 예측</a:t>
              </a:r>
              <a:endParaRPr lang="en-US" altLang="ko-KR" sz="2000" b="1" dirty="0">
                <a:solidFill>
                  <a:srgbClr val="3799FA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00A20B-C807-FD2F-2E0B-45413B07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9991" b="1508"/>
            <a:stretch/>
          </p:blipFill>
          <p:spPr>
            <a:xfrm>
              <a:off x="7677971" y="2382518"/>
              <a:ext cx="3815518" cy="262763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0664412-0D73-099E-D4E5-124C71D0AE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9553"/>
          <a:stretch/>
        </p:blipFill>
        <p:spPr>
          <a:xfrm>
            <a:off x="3009900" y="4015284"/>
            <a:ext cx="4189921" cy="16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8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9B5ADB-038B-3FAA-EF3D-9D7649E8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1F54B84-77B4-B529-C337-1FE15DA0EA08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2B587C0-1D1F-57DA-B4EB-BB889D35F655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구현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FCA97B-B436-7128-8A81-2B0A697B4366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BE79800-741B-5C68-9669-B17ED7D7FB5B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982B11-28E6-E982-73A8-767D5FFDAD92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75F8B9C-323E-4A09-E3F1-1A53EFA434EA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01AE227-335B-E824-6B3A-7A8460D7F76E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36350BE-E732-11F9-C4E5-773FE2859020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9CAC461-5D5B-F1C0-265B-7917338CFB05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757C3346-A081-BDB3-4A69-6198C14F4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FB69E-14C6-53D3-24EC-59579F87DF44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페이지 </a:t>
            </a:r>
            <a:r>
              <a:rPr lang="en-US" altLang="ko-KR" dirty="0">
                <a:solidFill>
                  <a:schemeClr val="bg1"/>
                </a:solidFill>
              </a:rPr>
              <a:t>– flask </a:t>
            </a:r>
            <a:r>
              <a:rPr lang="ko-KR" altLang="en-US" dirty="0">
                <a:solidFill>
                  <a:schemeClr val="bg1"/>
                </a:solidFill>
              </a:rPr>
              <a:t>코드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194B3D-7557-9F70-603A-4DBA2BB509EB}"/>
              </a:ext>
            </a:extLst>
          </p:cNvPr>
          <p:cNvGrpSpPr/>
          <p:nvPr/>
        </p:nvGrpSpPr>
        <p:grpSpPr>
          <a:xfrm>
            <a:off x="7000703" y="2006601"/>
            <a:ext cx="4396265" cy="4017120"/>
            <a:chOff x="7000703" y="2006601"/>
            <a:chExt cx="4396265" cy="40171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327C317-D472-1430-D021-182D759A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0703" y="2894759"/>
              <a:ext cx="4396265" cy="3128962"/>
            </a:xfrm>
            <a:prstGeom prst="rect">
              <a:avLst/>
            </a:prstGeom>
          </p:spPr>
        </p:pic>
        <p:sp>
          <p:nvSpPr>
            <p:cNvPr id="17" name="사각형: 둥근 모서리 5">
              <a:extLst>
                <a:ext uri="{FF2B5EF4-FFF2-40B4-BE49-F238E27FC236}">
                  <a16:creationId xmlns:a16="http://schemas.microsoft.com/office/drawing/2014/main" id="{489EE2BE-6E6D-489D-51A3-57318E2387A1}"/>
                </a:ext>
              </a:extLst>
            </p:cNvPr>
            <p:cNvSpPr/>
            <p:nvPr/>
          </p:nvSpPr>
          <p:spPr>
            <a:xfrm>
              <a:off x="7971393" y="2006601"/>
              <a:ext cx="2454885" cy="414024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white"/>
                  </a:solidFill>
                </a:rPr>
                <a:t>routes.py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3CB42-47B0-7194-4417-EDA6096C17D5}"/>
                </a:ext>
              </a:extLst>
            </p:cNvPr>
            <p:cNvSpPr txBox="1"/>
            <p:nvPr/>
          </p:nvSpPr>
          <p:spPr>
            <a:xfrm>
              <a:off x="8158450" y="2379521"/>
              <a:ext cx="2080771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데이터 처리 경로</a:t>
              </a:r>
              <a:endParaRPr lang="en-US" altLang="ko-KR" sz="16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B30A9EC-489E-A8C4-BEA6-6032B9468B30}"/>
              </a:ext>
            </a:extLst>
          </p:cNvPr>
          <p:cNvGrpSpPr/>
          <p:nvPr/>
        </p:nvGrpSpPr>
        <p:grpSpPr>
          <a:xfrm>
            <a:off x="988828" y="2006601"/>
            <a:ext cx="2724150" cy="3164633"/>
            <a:chOff x="988828" y="2006601"/>
            <a:chExt cx="2724150" cy="31646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928383B-ADEE-EDCB-705C-957180E42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8828" y="2894759"/>
              <a:ext cx="2724150" cy="2276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사각형: 둥근 모서리 5">
              <a:extLst>
                <a:ext uri="{FF2B5EF4-FFF2-40B4-BE49-F238E27FC236}">
                  <a16:creationId xmlns:a16="http://schemas.microsoft.com/office/drawing/2014/main" id="{3384C271-7DF3-1D57-AECB-6CBEA8F5C72E}"/>
                </a:ext>
              </a:extLst>
            </p:cNvPr>
            <p:cNvSpPr/>
            <p:nvPr/>
          </p:nvSpPr>
          <p:spPr>
            <a:xfrm>
              <a:off x="1123461" y="2006601"/>
              <a:ext cx="2454885" cy="414024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prstClr val="white"/>
                  </a:solidFill>
                </a:rPr>
                <a:t>필요한 패키지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C5EC2B-ECD7-25E0-5069-13213D84E28D}"/>
              </a:ext>
            </a:extLst>
          </p:cNvPr>
          <p:cNvGrpSpPr/>
          <p:nvPr/>
        </p:nvGrpSpPr>
        <p:grpSpPr>
          <a:xfrm>
            <a:off x="4080016" y="2006601"/>
            <a:ext cx="2635840" cy="3534669"/>
            <a:chOff x="4080016" y="2006601"/>
            <a:chExt cx="2635840" cy="353466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58A9D5C-E351-B879-2D54-9BFC06AB541E}"/>
                </a:ext>
              </a:extLst>
            </p:cNvPr>
            <p:cNvGrpSpPr/>
            <p:nvPr/>
          </p:nvGrpSpPr>
          <p:grpSpPr>
            <a:xfrm>
              <a:off x="4080016" y="2006601"/>
              <a:ext cx="2635840" cy="3534669"/>
              <a:chOff x="4038920" y="2006601"/>
              <a:chExt cx="2635840" cy="3534669"/>
            </a:xfrm>
          </p:grpSpPr>
          <p:sp>
            <p:nvSpPr>
              <p:cNvPr id="2" name="사각형: 둥근 모서리 5">
                <a:extLst>
                  <a:ext uri="{FF2B5EF4-FFF2-40B4-BE49-F238E27FC236}">
                    <a16:creationId xmlns:a16="http://schemas.microsoft.com/office/drawing/2014/main" id="{8D36A95F-A983-6F4A-1FC6-C768E26BCB85}"/>
                  </a:ext>
                </a:extLst>
              </p:cNvPr>
              <p:cNvSpPr/>
              <p:nvPr/>
            </p:nvSpPr>
            <p:spPr>
              <a:xfrm>
                <a:off x="4095215" y="2006601"/>
                <a:ext cx="2454885" cy="414024"/>
              </a:xfrm>
              <a:prstGeom prst="roundRect">
                <a:avLst>
                  <a:gd name="adj" fmla="val 50000"/>
                </a:avLst>
              </a:prstGeom>
              <a:solidFill>
                <a:srgbClr val="3799F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app.py </a:t>
                </a: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ED08F56-359C-054D-4A88-1EC42D26B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t="800"/>
              <a:stretch/>
            </p:blipFill>
            <p:spPr>
              <a:xfrm>
                <a:off x="4038920" y="2894759"/>
                <a:ext cx="2635840" cy="2646511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77A6F7-2AA2-B78F-8311-E13C0AB6C223}"/>
                </a:ext>
              </a:extLst>
            </p:cNvPr>
            <p:cNvSpPr txBox="1"/>
            <p:nvPr/>
          </p:nvSpPr>
          <p:spPr>
            <a:xfrm>
              <a:off x="4357551" y="2379521"/>
              <a:ext cx="2080771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서버 실행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452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AF400-A16E-089F-B642-1698B772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AFBE99-ADF3-F984-67D3-7CC4D2740F64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E670BE-0060-4B7B-2C90-BE699A83AE46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구현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807B735-6AB1-8EE0-9BE6-92C7AE8293F7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1072281-5103-4341-1714-2CC6D69432A4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4C0BCE-7797-A5DC-38AE-D3474A56BFFB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E1B5E00-5C3B-5F54-F9FE-63E805FDE949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07FDD63-BC6F-5BFC-8F14-C6AAFFFEC818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7A84609-8C78-3E4F-1A7F-47DB5AE22A00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E70DD21-0BC4-B3B1-3BF5-51A0C2855714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4889FFF3-97A6-06D6-BA7D-7EC9D9DD4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3AA29-154C-FE86-C9A1-295BCED959BE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페이지 </a:t>
            </a:r>
            <a:r>
              <a:rPr lang="en-US" altLang="ko-KR" dirty="0">
                <a:solidFill>
                  <a:schemeClr val="bg1"/>
                </a:solidFill>
              </a:rPr>
              <a:t>– flask </a:t>
            </a:r>
            <a:r>
              <a:rPr lang="ko-KR" altLang="en-US" dirty="0">
                <a:solidFill>
                  <a:schemeClr val="bg1"/>
                </a:solidFill>
              </a:rPr>
              <a:t>코드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D6EE57-9F12-FCE6-7F21-63BD23D89669}"/>
              </a:ext>
            </a:extLst>
          </p:cNvPr>
          <p:cNvGrpSpPr/>
          <p:nvPr/>
        </p:nvGrpSpPr>
        <p:grpSpPr>
          <a:xfrm>
            <a:off x="4233822" y="1388536"/>
            <a:ext cx="3770810" cy="4986162"/>
            <a:chOff x="4233822" y="1388536"/>
            <a:chExt cx="3770810" cy="498616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589394D-027D-8515-6799-702780FEC2E4}"/>
                </a:ext>
              </a:extLst>
            </p:cNvPr>
            <p:cNvGrpSpPr/>
            <p:nvPr/>
          </p:nvGrpSpPr>
          <p:grpSpPr>
            <a:xfrm>
              <a:off x="4891785" y="1388536"/>
              <a:ext cx="2454885" cy="786944"/>
              <a:chOff x="4292919" y="1355859"/>
              <a:chExt cx="2454885" cy="786944"/>
            </a:xfrm>
          </p:grpSpPr>
          <p:sp>
            <p:nvSpPr>
              <p:cNvPr id="17" name="사각형: 둥근 모서리 5">
                <a:extLst>
                  <a:ext uri="{FF2B5EF4-FFF2-40B4-BE49-F238E27FC236}">
                    <a16:creationId xmlns:a16="http://schemas.microsoft.com/office/drawing/2014/main" id="{40ACE65F-0A2D-5E8E-0378-870A49DE9FFE}"/>
                  </a:ext>
                </a:extLst>
              </p:cNvPr>
              <p:cNvSpPr/>
              <p:nvPr/>
            </p:nvSpPr>
            <p:spPr>
              <a:xfrm>
                <a:off x="4292919" y="1355859"/>
                <a:ext cx="2454885" cy="414024"/>
              </a:xfrm>
              <a:prstGeom prst="roundRect">
                <a:avLst>
                  <a:gd name="adj" fmla="val 50000"/>
                </a:avLst>
              </a:prstGeom>
              <a:solidFill>
                <a:srgbClr val="3799F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models.py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1B903B-977C-36D0-81D5-046E279EF04A}"/>
                  </a:ext>
                </a:extLst>
              </p:cNvPr>
              <p:cNvSpPr txBox="1"/>
              <p:nvPr/>
            </p:nvSpPr>
            <p:spPr>
              <a:xfrm>
                <a:off x="4479976" y="1728779"/>
                <a:ext cx="2080771" cy="414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DB </a:t>
                </a:r>
                <a:r>
                  <a:rPr lang="ko-KR" altLang="en-US" sz="1600" dirty="0"/>
                  <a:t>저장 및 연결</a:t>
                </a:r>
                <a:endParaRPr lang="en-US" altLang="ko-KR" sz="1600" dirty="0"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3445032-384C-0F1C-E78F-FF3AC9597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3822" y="2363591"/>
              <a:ext cx="3770810" cy="4011107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3340DA-7C4D-9F8B-1751-7DFC95B806A5}"/>
              </a:ext>
            </a:extLst>
          </p:cNvPr>
          <p:cNvGrpSpPr/>
          <p:nvPr/>
        </p:nvGrpSpPr>
        <p:grpSpPr>
          <a:xfrm>
            <a:off x="7988153" y="1388536"/>
            <a:ext cx="3822606" cy="5016389"/>
            <a:chOff x="7988153" y="1388536"/>
            <a:chExt cx="3822606" cy="50163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3AA30D-FAA3-2022-D7C9-DB3E7F8FD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4591" y="2363591"/>
              <a:ext cx="3469731" cy="4041334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D157A3F-FF21-23DD-93EA-FC6451996186}"/>
                </a:ext>
              </a:extLst>
            </p:cNvPr>
            <p:cNvGrpSpPr/>
            <p:nvPr/>
          </p:nvGrpSpPr>
          <p:grpSpPr>
            <a:xfrm>
              <a:off x="7988153" y="1388536"/>
              <a:ext cx="3822606" cy="828048"/>
              <a:chOff x="3531330" y="1355859"/>
              <a:chExt cx="3822606" cy="828048"/>
            </a:xfrm>
          </p:grpSpPr>
          <p:sp>
            <p:nvSpPr>
              <p:cNvPr id="33" name="사각형: 둥근 모서리 5">
                <a:extLst>
                  <a:ext uri="{FF2B5EF4-FFF2-40B4-BE49-F238E27FC236}">
                    <a16:creationId xmlns:a16="http://schemas.microsoft.com/office/drawing/2014/main" id="{F34C8E76-0112-63EF-BB21-9C8F820E7118}"/>
                  </a:ext>
                </a:extLst>
              </p:cNvPr>
              <p:cNvSpPr/>
              <p:nvPr/>
            </p:nvSpPr>
            <p:spPr>
              <a:xfrm>
                <a:off x="4292919" y="1355859"/>
                <a:ext cx="2454885" cy="414024"/>
              </a:xfrm>
              <a:prstGeom prst="roundRect">
                <a:avLst>
                  <a:gd name="adj" fmla="val 50000"/>
                </a:avLst>
              </a:prstGeom>
              <a:solidFill>
                <a:srgbClr val="3799F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init.py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17D858-D740-7D41-B442-24994E706A39}"/>
                  </a:ext>
                </a:extLst>
              </p:cNvPr>
              <p:cNvSpPr txBox="1"/>
              <p:nvPr/>
            </p:nvSpPr>
            <p:spPr>
              <a:xfrm>
                <a:off x="3531330" y="1769883"/>
                <a:ext cx="3822606" cy="414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자동호출 메서드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초기화 작업 수행</a:t>
                </a:r>
                <a:endParaRPr lang="en-US" altLang="ko-KR" sz="1600" dirty="0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37A1DA-D5DE-E042-3262-E4FC06F06E3B}"/>
              </a:ext>
            </a:extLst>
          </p:cNvPr>
          <p:cNvGrpSpPr/>
          <p:nvPr/>
        </p:nvGrpSpPr>
        <p:grpSpPr>
          <a:xfrm>
            <a:off x="431351" y="1388536"/>
            <a:ext cx="3650789" cy="3527755"/>
            <a:chOff x="431351" y="1388536"/>
            <a:chExt cx="3650789" cy="352775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778319F-8B78-4CFD-3734-18F35D23C59F}"/>
                </a:ext>
              </a:extLst>
            </p:cNvPr>
            <p:cNvGrpSpPr/>
            <p:nvPr/>
          </p:nvGrpSpPr>
          <p:grpSpPr>
            <a:xfrm>
              <a:off x="431351" y="1388536"/>
              <a:ext cx="3650789" cy="3527755"/>
              <a:chOff x="431351" y="1388536"/>
              <a:chExt cx="3650789" cy="3527755"/>
            </a:xfrm>
          </p:grpSpPr>
          <p:sp>
            <p:nvSpPr>
              <p:cNvPr id="12" name="사각형: 둥근 모서리 5">
                <a:extLst>
                  <a:ext uri="{FF2B5EF4-FFF2-40B4-BE49-F238E27FC236}">
                    <a16:creationId xmlns:a16="http://schemas.microsoft.com/office/drawing/2014/main" id="{985F696C-BEBB-67C7-413A-BC33A5AA52FE}"/>
                  </a:ext>
                </a:extLst>
              </p:cNvPr>
              <p:cNvSpPr/>
              <p:nvPr/>
            </p:nvSpPr>
            <p:spPr>
              <a:xfrm>
                <a:off x="1029303" y="1388536"/>
                <a:ext cx="2454885" cy="414024"/>
              </a:xfrm>
              <a:prstGeom prst="roundRect">
                <a:avLst>
                  <a:gd name="adj" fmla="val 50000"/>
                </a:avLst>
              </a:prstGeom>
              <a:solidFill>
                <a:srgbClr val="3799F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utils.py </a:t>
                </a: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1C10E27-0A13-C8B4-D837-DE3842429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351" y="2363591"/>
                <a:ext cx="3650789" cy="25527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F3BE4-9200-BD8C-43DF-B12ACCD021C1}"/>
                </a:ext>
              </a:extLst>
            </p:cNvPr>
            <p:cNvSpPr txBox="1"/>
            <p:nvPr/>
          </p:nvSpPr>
          <p:spPr>
            <a:xfrm>
              <a:off x="1216360" y="1761456"/>
              <a:ext cx="2080771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데이터 처리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0869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81E8B-2C17-346C-B624-7232DABF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5D676C-4528-8290-A0A9-9E9D9C6023DC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D95297-E210-62CD-7CBA-D35A87443172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구현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9F77F08-376A-212F-FC89-6DD5D1D91B02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978C92C-61BC-6212-71C1-1E013BA8CDDB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4D7EA5-DF1E-9326-AD80-CDF88E76F429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9D9F3A8-E9DF-F7FF-CE5C-16832257072C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8113608-AE89-1637-EFD9-EFB7B2F5E938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9717D3-4727-E41F-1AA4-8094BF44673F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C7A3174-ED77-F71B-5740-44CE893845FF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92105E60-B897-D12A-E976-DCAE0E812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6F207-1A56-CC78-44BA-5D542DF76A7F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페이지 </a:t>
            </a:r>
            <a:r>
              <a:rPr lang="en-US" altLang="ko-KR" dirty="0">
                <a:solidFill>
                  <a:schemeClr val="bg1"/>
                </a:solidFill>
              </a:rPr>
              <a:t>– flask </a:t>
            </a:r>
            <a:r>
              <a:rPr lang="ko-KR" altLang="en-US" dirty="0">
                <a:solidFill>
                  <a:schemeClr val="bg1"/>
                </a:solidFill>
              </a:rPr>
              <a:t>코드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8BB9A7-CB62-BBE6-C5E6-8621922DD439}"/>
              </a:ext>
            </a:extLst>
          </p:cNvPr>
          <p:cNvGrpSpPr/>
          <p:nvPr/>
        </p:nvGrpSpPr>
        <p:grpSpPr>
          <a:xfrm>
            <a:off x="1993244" y="1195443"/>
            <a:ext cx="8730013" cy="5410293"/>
            <a:chOff x="-7953213" y="602049"/>
            <a:chExt cx="8730013" cy="5410293"/>
          </a:xfrm>
        </p:grpSpPr>
        <p:pic>
          <p:nvPicPr>
            <p:cNvPr id="11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82136997-E1E1-DFAB-1E7A-96CA2D4A3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28875"/>
            <a:stretch/>
          </p:blipFill>
          <p:spPr bwMode="auto">
            <a:xfrm>
              <a:off x="-7953213" y="602049"/>
              <a:ext cx="8730013" cy="5410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411B4E9-16E0-EB43-0058-7F5668FDE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965"/>
            <a:stretch/>
          </p:blipFill>
          <p:spPr>
            <a:xfrm>
              <a:off x="-7666764" y="859454"/>
              <a:ext cx="8182104" cy="46269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2F8B53-6AE0-9B7B-A202-85826A4815D3}"/>
              </a:ext>
            </a:extLst>
          </p:cNvPr>
          <p:cNvSpPr txBox="1"/>
          <p:nvPr/>
        </p:nvSpPr>
        <p:spPr>
          <a:xfrm>
            <a:off x="6702251" y="1453756"/>
            <a:ext cx="319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3799FA"/>
                </a:solidFill>
              </a:rPr>
              <a:t>로그인 정보를 세션에서 초기화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1138DB-7290-8C09-B0B8-722667EB2FA1}"/>
              </a:ext>
            </a:extLst>
          </p:cNvPr>
          <p:cNvSpPr/>
          <p:nvPr/>
        </p:nvSpPr>
        <p:spPr>
          <a:xfrm>
            <a:off x="2214603" y="1889760"/>
            <a:ext cx="1096091" cy="830039"/>
          </a:xfrm>
          <a:prstGeom prst="rect">
            <a:avLst/>
          </a:prstGeom>
          <a:noFill/>
          <a:ln w="57150">
            <a:solidFill>
              <a:srgbClr val="3799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DDA68D2A-3E19-CF8F-534B-2F2964973010}"/>
              </a:ext>
            </a:extLst>
          </p:cNvPr>
          <p:cNvSpPr/>
          <p:nvPr/>
        </p:nvSpPr>
        <p:spPr>
          <a:xfrm>
            <a:off x="2071799" y="2760150"/>
            <a:ext cx="1390420" cy="45140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3799FA"/>
                </a:solidFill>
              </a:rPr>
              <a:t>웹 네비게이션</a:t>
            </a:r>
            <a:endParaRPr lang="en-US" altLang="ko-KR" sz="1400" b="1" dirty="0">
              <a:solidFill>
                <a:srgbClr val="3799FA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6A2FBB0-94B0-0F83-77AC-2DB3220712AA}"/>
              </a:ext>
            </a:extLst>
          </p:cNvPr>
          <p:cNvGrpSpPr/>
          <p:nvPr/>
        </p:nvGrpSpPr>
        <p:grpSpPr>
          <a:xfrm>
            <a:off x="947786" y="3248821"/>
            <a:ext cx="4725816" cy="2332379"/>
            <a:chOff x="719944" y="3747415"/>
            <a:chExt cx="4725816" cy="23323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085B15-782A-0B7B-150A-9A1105578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44" y="3747415"/>
              <a:ext cx="4725816" cy="2332379"/>
            </a:xfrm>
            <a:prstGeom prst="rect">
              <a:avLst/>
            </a:prstGeom>
          </p:spPr>
        </p:pic>
        <p:sp>
          <p:nvSpPr>
            <p:cNvPr id="18" name="사각형: 둥근 모서리 5">
              <a:extLst>
                <a:ext uri="{FF2B5EF4-FFF2-40B4-BE49-F238E27FC236}">
                  <a16:creationId xmlns:a16="http://schemas.microsoft.com/office/drawing/2014/main" id="{3EC80000-9036-1100-9ACB-56F46DD60945}"/>
                </a:ext>
              </a:extLst>
            </p:cNvPr>
            <p:cNvSpPr/>
            <p:nvPr/>
          </p:nvSpPr>
          <p:spPr>
            <a:xfrm>
              <a:off x="4324616" y="4907280"/>
              <a:ext cx="948424" cy="152400"/>
            </a:xfrm>
            <a:prstGeom prst="rect">
              <a:avLst/>
            </a:prstGeom>
            <a:solidFill>
              <a:srgbClr val="3799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관리자 권한</a:t>
              </a:r>
              <a:endParaRPr lang="en-US" altLang="ko-KR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5">
              <a:extLst>
                <a:ext uri="{FF2B5EF4-FFF2-40B4-BE49-F238E27FC236}">
                  <a16:creationId xmlns:a16="http://schemas.microsoft.com/office/drawing/2014/main" id="{B471A59E-918F-DB2A-DB1A-15FBECF7C4E8}"/>
                </a:ext>
              </a:extLst>
            </p:cNvPr>
            <p:cNvSpPr/>
            <p:nvPr/>
          </p:nvSpPr>
          <p:spPr>
            <a:xfrm>
              <a:off x="3514394" y="3932082"/>
              <a:ext cx="1620443" cy="168145"/>
            </a:xfrm>
            <a:prstGeom prst="rect">
              <a:avLst/>
            </a:prstGeom>
            <a:solidFill>
              <a:srgbClr val="3799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로그인한 모든 사용자</a:t>
              </a:r>
              <a:endParaRPr lang="en-US" altLang="ko-KR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D25214-F578-10F3-BCA5-4858A6F7B784}"/>
              </a:ext>
            </a:extLst>
          </p:cNvPr>
          <p:cNvSpPr/>
          <p:nvPr/>
        </p:nvSpPr>
        <p:spPr>
          <a:xfrm>
            <a:off x="9775110" y="1366170"/>
            <a:ext cx="807758" cy="482950"/>
          </a:xfrm>
          <a:prstGeom prst="rect">
            <a:avLst/>
          </a:prstGeom>
          <a:noFill/>
          <a:ln w="57150">
            <a:solidFill>
              <a:srgbClr val="3799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5">
            <a:extLst>
              <a:ext uri="{FF2B5EF4-FFF2-40B4-BE49-F238E27FC236}">
                <a16:creationId xmlns:a16="http://schemas.microsoft.com/office/drawing/2014/main" id="{E8D4327D-21C5-74CE-2632-B331480D9658}"/>
              </a:ext>
            </a:extLst>
          </p:cNvPr>
          <p:cNvSpPr/>
          <p:nvPr/>
        </p:nvSpPr>
        <p:spPr>
          <a:xfrm>
            <a:off x="598706" y="1303250"/>
            <a:ext cx="1992774" cy="513094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메인 페이지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F1351CC-6BB0-3806-C858-21B4EEE9B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484" y="2011971"/>
            <a:ext cx="4225668" cy="13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57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780EA-EE0F-730A-83F8-CC946AE49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A2A9BDB-6559-941A-E089-613EC891A888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AF7828-DB1E-25BD-5150-0E4E0A3D9B48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구현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0349846-6BE7-D615-F13E-62AF253EACE0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0815C9-C649-2014-6D73-4833C2D554F3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019481-DD36-3894-2307-27FB6D6F2BDC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05F0F65-8172-977A-9F75-BD6823EEC1D1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BBF13FB-ED4F-D118-F43D-659E57714965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D5CE41C-C07F-29A4-A99E-1E6755475081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5D27094-411F-36F2-A744-7D418A21CEF4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A4EAE6-645D-F76D-1E7C-6F2590106340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페이지 </a:t>
            </a:r>
            <a:r>
              <a:rPr lang="en-US" altLang="ko-KR" dirty="0">
                <a:solidFill>
                  <a:schemeClr val="bg1"/>
                </a:solidFill>
              </a:rPr>
              <a:t>– flask </a:t>
            </a:r>
            <a:r>
              <a:rPr lang="ko-KR" altLang="en-US" dirty="0">
                <a:solidFill>
                  <a:schemeClr val="bg1"/>
                </a:solidFill>
              </a:rPr>
              <a:t>코드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3E15E5-38FC-EABD-3FAB-504586B86859}"/>
              </a:ext>
            </a:extLst>
          </p:cNvPr>
          <p:cNvGrpSpPr/>
          <p:nvPr/>
        </p:nvGrpSpPr>
        <p:grpSpPr>
          <a:xfrm>
            <a:off x="2680170" y="1195443"/>
            <a:ext cx="8730013" cy="5410293"/>
            <a:chOff x="1657964" y="1195443"/>
            <a:chExt cx="8730013" cy="5410293"/>
          </a:xfrm>
        </p:grpSpPr>
        <p:pic>
          <p:nvPicPr>
            <p:cNvPr id="8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D116A69C-A805-3F8F-A9E4-0EB870E3F6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28875"/>
            <a:stretch/>
          </p:blipFill>
          <p:spPr bwMode="auto">
            <a:xfrm>
              <a:off x="1657964" y="1195443"/>
              <a:ext cx="8730013" cy="5410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23823E-22C3-3B04-7C16-EA70D4BF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6793" y="1444049"/>
              <a:ext cx="8163896" cy="4769937"/>
            </a:xfrm>
            <a:prstGeom prst="rect">
              <a:avLst/>
            </a:prstGeom>
          </p:spPr>
        </p:pic>
      </p:grp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64A3D53-9BA4-889E-CF2E-3531ED51F051}"/>
              </a:ext>
            </a:extLst>
          </p:cNvPr>
          <p:cNvSpPr/>
          <p:nvPr/>
        </p:nvSpPr>
        <p:spPr>
          <a:xfrm>
            <a:off x="598706" y="1303250"/>
            <a:ext cx="1992774" cy="513094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사용자 관리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66D4B4-D875-E55A-DBA1-C4184A9C20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378"/>
          <a:stretch/>
        </p:blipFill>
        <p:spPr>
          <a:xfrm>
            <a:off x="8277039" y="4404045"/>
            <a:ext cx="3581881" cy="174154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95816-9719-7788-2955-D7F8A88F444C}"/>
              </a:ext>
            </a:extLst>
          </p:cNvPr>
          <p:cNvSpPr/>
          <p:nvPr/>
        </p:nvSpPr>
        <p:spPr>
          <a:xfrm>
            <a:off x="8836436" y="3790158"/>
            <a:ext cx="456010" cy="365282"/>
          </a:xfrm>
          <a:prstGeom prst="rect">
            <a:avLst/>
          </a:prstGeom>
          <a:noFill/>
          <a:ln w="57150">
            <a:solidFill>
              <a:srgbClr val="3799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B375565D-8A60-99CC-9EE2-1CC589F16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2563F6-72F4-0190-EF9D-5F68B215B77B}"/>
              </a:ext>
            </a:extLst>
          </p:cNvPr>
          <p:cNvSpPr/>
          <p:nvPr/>
        </p:nvSpPr>
        <p:spPr>
          <a:xfrm>
            <a:off x="5811906" y="3363438"/>
            <a:ext cx="995294" cy="365282"/>
          </a:xfrm>
          <a:prstGeom prst="rect">
            <a:avLst/>
          </a:prstGeom>
          <a:noFill/>
          <a:ln w="57150">
            <a:solidFill>
              <a:srgbClr val="3799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CB2B27-AC16-9724-A57E-DC8DCF5EB753}"/>
              </a:ext>
            </a:extLst>
          </p:cNvPr>
          <p:cNvGrpSpPr/>
          <p:nvPr/>
        </p:nvGrpSpPr>
        <p:grpSpPr>
          <a:xfrm>
            <a:off x="510016" y="2715993"/>
            <a:ext cx="6735920" cy="2675694"/>
            <a:chOff x="622312" y="2317568"/>
            <a:chExt cx="6735920" cy="26756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E6613F-B8CB-5222-2202-8C710A97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6824"/>
            <a:stretch/>
          </p:blipFill>
          <p:spPr>
            <a:xfrm>
              <a:off x="622312" y="2317568"/>
              <a:ext cx="5132660" cy="26418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B087A2-9BE9-443A-1EBE-65BDE525B060}"/>
                </a:ext>
              </a:extLst>
            </p:cNvPr>
            <p:cNvSpPr txBox="1"/>
            <p:nvPr/>
          </p:nvSpPr>
          <p:spPr>
            <a:xfrm>
              <a:off x="2884007" y="2590880"/>
              <a:ext cx="3687085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3799FA"/>
                  </a:solidFill>
                </a:rPr>
                <a:t>-&gt; POST </a:t>
              </a:r>
              <a:r>
                <a:rPr lang="ko-KR" altLang="en-US" sz="1100" b="1" dirty="0">
                  <a:solidFill>
                    <a:srgbClr val="3799FA"/>
                  </a:solidFill>
                </a:rPr>
                <a:t>요청으로 사용자 </a:t>
              </a:r>
              <a:r>
                <a:rPr lang="en-US" altLang="ko-KR" sz="1100" b="1" dirty="0">
                  <a:solidFill>
                    <a:srgbClr val="3799FA"/>
                  </a:solidFill>
                </a:rPr>
                <a:t>ID</a:t>
              </a:r>
              <a:r>
                <a:rPr lang="ko-KR" altLang="en-US" sz="1100" b="1" dirty="0">
                  <a:solidFill>
                    <a:srgbClr val="3799FA"/>
                  </a:solidFill>
                </a:rPr>
                <a:t>와 변경할 역할을 받음</a:t>
              </a:r>
              <a:endParaRPr lang="en-US" altLang="ko-KR" sz="1100" b="1" dirty="0">
                <a:solidFill>
                  <a:srgbClr val="3799FA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C5CD83-1AA1-7EB9-BF7C-02443E025ADB}"/>
                </a:ext>
              </a:extLst>
            </p:cNvPr>
            <p:cNvSpPr txBox="1"/>
            <p:nvPr/>
          </p:nvSpPr>
          <p:spPr>
            <a:xfrm>
              <a:off x="3260525" y="3128762"/>
              <a:ext cx="2494447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>
                  <a:solidFill>
                    <a:srgbClr val="3799FA"/>
                  </a:solidFill>
                </a:rPr>
                <a:t>-&gt; DB </a:t>
              </a:r>
              <a:r>
                <a:rPr lang="ko-KR" altLang="en-US" sz="1100" b="1" dirty="0">
                  <a:solidFill>
                    <a:srgbClr val="3799FA"/>
                  </a:solidFill>
                </a:rPr>
                <a:t>조회</a:t>
              </a:r>
              <a:endParaRPr lang="en-US" altLang="ko-KR" sz="1100" b="1" dirty="0">
                <a:solidFill>
                  <a:srgbClr val="3799FA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2E0591-DA2B-9291-326A-81F368BCCD4B}"/>
                </a:ext>
              </a:extLst>
            </p:cNvPr>
            <p:cNvSpPr txBox="1"/>
            <p:nvPr/>
          </p:nvSpPr>
          <p:spPr>
            <a:xfrm>
              <a:off x="1941418" y="3410960"/>
              <a:ext cx="3265283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3799FA"/>
                  </a:solidFill>
                </a:rPr>
                <a:t>-&gt; </a:t>
              </a:r>
              <a:r>
                <a:rPr lang="ko-KR" altLang="en-US" sz="1100" b="1" dirty="0">
                  <a:solidFill>
                    <a:srgbClr val="3799FA"/>
                  </a:solidFill>
                </a:rPr>
                <a:t>사용자 존재 여부 확인 및 역할 변경</a:t>
              </a:r>
              <a:endParaRPr lang="en-US" altLang="ko-KR" sz="1100" b="1" dirty="0">
                <a:solidFill>
                  <a:srgbClr val="3799FA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21C1C-BA29-369E-95B4-F591FF62981D}"/>
                </a:ext>
              </a:extLst>
            </p:cNvPr>
            <p:cNvSpPr txBox="1"/>
            <p:nvPr/>
          </p:nvSpPr>
          <p:spPr>
            <a:xfrm>
              <a:off x="1826900" y="3770561"/>
              <a:ext cx="2114214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3799FA"/>
                  </a:solidFill>
                </a:rPr>
                <a:t>-&gt; DB</a:t>
              </a:r>
              <a:r>
                <a:rPr lang="ko-KR" altLang="en-US" sz="1100" b="1" dirty="0">
                  <a:solidFill>
                    <a:srgbClr val="3799FA"/>
                  </a:solidFill>
                </a:rPr>
                <a:t> 반영 및 예외 처리</a:t>
              </a:r>
              <a:endParaRPr lang="en-US" altLang="ko-KR" sz="1100" b="1" dirty="0">
                <a:solidFill>
                  <a:srgbClr val="3799FA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D7EB42-9B98-FDDA-EEC2-18F3A3ADF6CA}"/>
                </a:ext>
              </a:extLst>
            </p:cNvPr>
            <p:cNvSpPr txBox="1"/>
            <p:nvPr/>
          </p:nvSpPr>
          <p:spPr>
            <a:xfrm>
              <a:off x="4529928" y="4731652"/>
              <a:ext cx="2828304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3799FA"/>
                  </a:solidFill>
                </a:rPr>
                <a:t>-&gt; </a:t>
              </a:r>
              <a:r>
                <a:rPr lang="ko-KR" altLang="en-US" sz="1100" b="1" dirty="0">
                  <a:solidFill>
                    <a:srgbClr val="3799FA"/>
                  </a:solidFill>
                </a:rPr>
                <a:t>사용자 관리 페이지로 </a:t>
              </a:r>
              <a:r>
                <a:rPr lang="ko-KR" altLang="en-US" sz="1100" b="1" dirty="0" err="1">
                  <a:solidFill>
                    <a:srgbClr val="3799FA"/>
                  </a:solidFill>
                </a:rPr>
                <a:t>리다이렉트</a:t>
              </a:r>
              <a:endParaRPr lang="en-US" altLang="ko-KR" sz="1100" b="1" dirty="0">
                <a:solidFill>
                  <a:srgbClr val="3799F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97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A1B96F-E6D1-CBE8-3E5F-15A72AEF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9D99B5C-7921-7CAE-ED08-2506D827FF35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3595912-919C-74E2-C8CD-1FA0F58DCB47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구현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1D5231A-CFBB-9D0B-3D33-1FA999CE7E7A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20909-3CD4-D924-3FAE-447661A21732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페이지 </a:t>
            </a:r>
            <a:r>
              <a:rPr lang="en-US" altLang="ko-KR" dirty="0">
                <a:solidFill>
                  <a:schemeClr val="bg1"/>
                </a:solidFill>
              </a:rPr>
              <a:t>– flask </a:t>
            </a:r>
            <a:r>
              <a:rPr lang="ko-KR" altLang="en-US" dirty="0">
                <a:solidFill>
                  <a:schemeClr val="bg1"/>
                </a:solidFill>
              </a:rPr>
              <a:t>코드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103FF-6529-C339-19C1-3DE0577252B6}"/>
              </a:ext>
            </a:extLst>
          </p:cNvPr>
          <p:cNvGrpSpPr/>
          <p:nvPr/>
        </p:nvGrpSpPr>
        <p:grpSpPr>
          <a:xfrm>
            <a:off x="407994" y="1195443"/>
            <a:ext cx="8730013" cy="5410293"/>
            <a:chOff x="-3573063" y="18245"/>
            <a:chExt cx="8730013" cy="5410293"/>
          </a:xfrm>
        </p:grpSpPr>
        <p:pic>
          <p:nvPicPr>
            <p:cNvPr id="19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399F4E92-57C0-0819-DDED-0E0EA45258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28875"/>
            <a:stretch/>
          </p:blipFill>
          <p:spPr bwMode="auto">
            <a:xfrm>
              <a:off x="-3573063" y="18245"/>
              <a:ext cx="8730013" cy="5410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B2C9F0-1244-7C0B-F4D1-E6DD9DDA6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302850" y="252263"/>
              <a:ext cx="8183145" cy="4754810"/>
            </a:xfrm>
            <a:prstGeom prst="rect">
              <a:avLst/>
            </a:prstGeom>
          </p:spPr>
        </p:pic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65B1B0DC-7BF4-6F6F-D49F-A12DE2EA4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C7C753-C0E1-D337-5AE1-661A11014C76}"/>
              </a:ext>
            </a:extLst>
          </p:cNvPr>
          <p:cNvSpPr/>
          <p:nvPr/>
        </p:nvSpPr>
        <p:spPr>
          <a:xfrm>
            <a:off x="8116123" y="5739086"/>
            <a:ext cx="786050" cy="486663"/>
          </a:xfrm>
          <a:prstGeom prst="rect">
            <a:avLst/>
          </a:prstGeom>
          <a:noFill/>
          <a:ln w="57150">
            <a:solidFill>
              <a:srgbClr val="3799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29A7A56-1878-91A1-B449-F52D7D5D20BE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E632039-AA22-B603-F12E-B9CD0FB8EC8A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D90C291-2E5B-5B97-020B-F164CB6D8B4D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F87824F-1F9C-64D0-BC67-ECDA724DA37B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2001E08-10DF-BFB9-E60A-CC3DA05183FB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EA10119-B8AE-372A-E836-55B97C9E1148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9FE1D7-4E30-AAF1-ABC9-16A272BD972D}"/>
              </a:ext>
            </a:extLst>
          </p:cNvPr>
          <p:cNvSpPr txBox="1"/>
          <p:nvPr/>
        </p:nvSpPr>
        <p:spPr>
          <a:xfrm>
            <a:off x="7922708" y="6320777"/>
            <a:ext cx="3861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3799FA"/>
                </a:solidFill>
              </a:rPr>
              <a:t>cctv</a:t>
            </a:r>
            <a:r>
              <a:rPr lang="en-US" altLang="ko-KR" sz="1400" b="1" dirty="0">
                <a:solidFill>
                  <a:srgbClr val="3799FA"/>
                </a:solidFill>
              </a:rPr>
              <a:t>-register URL</a:t>
            </a:r>
            <a:r>
              <a:rPr lang="ko-KR" altLang="en-US" sz="1400" b="1" dirty="0">
                <a:solidFill>
                  <a:srgbClr val="3799FA"/>
                </a:solidFill>
              </a:rPr>
              <a:t>로 </a:t>
            </a:r>
            <a:r>
              <a:rPr lang="en-US" altLang="ko-KR" sz="1400" b="1" dirty="0">
                <a:solidFill>
                  <a:srgbClr val="3799FA"/>
                </a:solidFill>
              </a:rPr>
              <a:t>GET, POST </a:t>
            </a:r>
            <a:r>
              <a:rPr lang="ko-KR" altLang="en-US" sz="1400" b="1" dirty="0">
                <a:solidFill>
                  <a:srgbClr val="3799FA"/>
                </a:solidFill>
              </a:rPr>
              <a:t>요청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94639C-3D62-8080-BD03-12FFD63073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582"/>
          <a:stretch/>
        </p:blipFill>
        <p:spPr>
          <a:xfrm>
            <a:off x="4625046" y="2055347"/>
            <a:ext cx="3491077" cy="1596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F8AF76-D3D7-5499-DBC0-63C41B42CDB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166"/>
          <a:stretch/>
        </p:blipFill>
        <p:spPr>
          <a:xfrm>
            <a:off x="7304698" y="3912047"/>
            <a:ext cx="1733342" cy="1360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F99D7B-9FC3-A712-6A81-AB8C68CD40C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761"/>
          <a:stretch/>
        </p:blipFill>
        <p:spPr>
          <a:xfrm>
            <a:off x="9083424" y="3429000"/>
            <a:ext cx="3026340" cy="2860948"/>
          </a:xfrm>
          <a:prstGeom prst="rect">
            <a:avLst/>
          </a:prstGeom>
        </p:spPr>
      </p:pic>
      <p:sp>
        <p:nvSpPr>
          <p:cNvPr id="3" name="사각형: 둥근 모서리 5">
            <a:extLst>
              <a:ext uri="{FF2B5EF4-FFF2-40B4-BE49-F238E27FC236}">
                <a16:creationId xmlns:a16="http://schemas.microsoft.com/office/drawing/2014/main" id="{1096E660-B345-3A44-AB5E-B5825D0B7115}"/>
              </a:ext>
            </a:extLst>
          </p:cNvPr>
          <p:cNvSpPr/>
          <p:nvPr/>
        </p:nvSpPr>
        <p:spPr>
          <a:xfrm>
            <a:off x="598706" y="1201652"/>
            <a:ext cx="1992774" cy="513094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CCTV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0199B5-F3C6-4642-3D8F-2DBFD08A81E3}"/>
              </a:ext>
            </a:extLst>
          </p:cNvPr>
          <p:cNvSpPr/>
          <p:nvPr/>
        </p:nvSpPr>
        <p:spPr>
          <a:xfrm>
            <a:off x="6306177" y="3806592"/>
            <a:ext cx="462268" cy="331776"/>
          </a:xfrm>
          <a:prstGeom prst="rect">
            <a:avLst/>
          </a:prstGeom>
          <a:noFill/>
          <a:ln w="57150">
            <a:solidFill>
              <a:srgbClr val="3799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079BAC7-0541-F61B-67CC-1A1F4A91F081}"/>
              </a:ext>
            </a:extLst>
          </p:cNvPr>
          <p:cNvSpPr/>
          <p:nvPr/>
        </p:nvSpPr>
        <p:spPr>
          <a:xfrm rot="16200000" flipV="1">
            <a:off x="8361282" y="5336049"/>
            <a:ext cx="364752" cy="3245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9DBD7FC-38D9-AAB3-47BE-2B6A4C17ADBF}"/>
              </a:ext>
            </a:extLst>
          </p:cNvPr>
          <p:cNvGrpSpPr/>
          <p:nvPr/>
        </p:nvGrpSpPr>
        <p:grpSpPr>
          <a:xfrm>
            <a:off x="437691" y="4478934"/>
            <a:ext cx="4885821" cy="2012752"/>
            <a:chOff x="437691" y="4478934"/>
            <a:chExt cx="4885821" cy="20127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05C813-F89B-5368-E9EB-19432B8D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7691" y="4786711"/>
              <a:ext cx="4885821" cy="170497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10FB61-ACE9-A8A0-0928-2BD457DDAFCE}"/>
                </a:ext>
              </a:extLst>
            </p:cNvPr>
            <p:cNvSpPr txBox="1"/>
            <p:nvPr/>
          </p:nvSpPr>
          <p:spPr>
            <a:xfrm>
              <a:off x="2174705" y="4478934"/>
              <a:ext cx="1411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799FA"/>
                  </a:solidFill>
                </a:rPr>
                <a:t>CCTV </a:t>
              </a:r>
              <a:r>
                <a:rPr lang="ko-KR" altLang="en-US" sz="1400" b="1" dirty="0">
                  <a:solidFill>
                    <a:srgbClr val="3799FA"/>
                  </a:solidFill>
                </a:rPr>
                <a:t>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42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669C5-0D7D-3BB2-9544-60D36FFF3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5580525-67D3-0B74-113E-B6118EBC0FB9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8086E82-4DEB-DD50-C542-0C4656401A39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구현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7BF18CC-C812-E85C-F915-741C3DDFE476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CDB3922-6B83-E002-05B4-8B1413041446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044791-0086-C8C9-4C6E-59A130D34692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E32E7A7-64B4-53D7-99C4-C08787D9FEAF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8DA08D1-EB74-D731-E099-7F0753BC043A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55AE437-B932-1A92-846F-9D4AC5520BBA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C490696-7721-7095-FBBB-FD496D90F6C1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458E6B-E2BE-8E33-3FC4-AD5A8AA8FF43}"/>
              </a:ext>
            </a:extLst>
          </p:cNvPr>
          <p:cNvSpPr txBox="1"/>
          <p:nvPr/>
        </p:nvSpPr>
        <p:spPr>
          <a:xfrm>
            <a:off x="5108893" y="395093"/>
            <a:ext cx="495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데이터베이스 </a:t>
            </a:r>
            <a:r>
              <a:rPr lang="en-US" altLang="ko-KR" dirty="0">
                <a:solidFill>
                  <a:schemeClr val="bg1"/>
                </a:solidFill>
              </a:rPr>
              <a:t>– MySQL ERD </a:t>
            </a:r>
            <a:r>
              <a:rPr lang="ko-KR" altLang="en-US" dirty="0">
                <a:solidFill>
                  <a:schemeClr val="bg1"/>
                </a:solidFill>
              </a:rPr>
              <a:t>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D788D7-277A-E165-92C0-726FFB66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2" y="1153963"/>
            <a:ext cx="7257338" cy="545833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AC6693-EB3A-FB5D-4B71-1B8761BEB034}"/>
              </a:ext>
            </a:extLst>
          </p:cNvPr>
          <p:cNvGrpSpPr/>
          <p:nvPr/>
        </p:nvGrpSpPr>
        <p:grpSpPr>
          <a:xfrm>
            <a:off x="6878253" y="1635925"/>
            <a:ext cx="4215127" cy="2579234"/>
            <a:chOff x="7872041" y="1913557"/>
            <a:chExt cx="4534687" cy="25792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3AE207-8BD6-A665-255D-B0A57FA95BB9}"/>
                </a:ext>
              </a:extLst>
            </p:cNvPr>
            <p:cNvSpPr/>
            <p:nvPr/>
          </p:nvSpPr>
          <p:spPr>
            <a:xfrm>
              <a:off x="7915281" y="2225389"/>
              <a:ext cx="4457694" cy="226740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3799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75A89F3C-E1E9-E4F5-83CE-01ED8A7F81D1}"/>
                </a:ext>
              </a:extLst>
            </p:cNvPr>
            <p:cNvSpPr/>
            <p:nvPr/>
          </p:nvSpPr>
          <p:spPr>
            <a:xfrm>
              <a:off x="7872041" y="1913557"/>
              <a:ext cx="4534687" cy="477647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Table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설명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008F5-0E37-8EA7-0E0C-DFCE142B9B46}"/>
                </a:ext>
              </a:extLst>
            </p:cNvPr>
            <p:cNvSpPr txBox="1"/>
            <p:nvPr/>
          </p:nvSpPr>
          <p:spPr>
            <a:xfrm>
              <a:off x="8178467" y="2442332"/>
              <a:ext cx="3931323" cy="193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User : </a:t>
              </a:r>
              <a:r>
                <a:rPr lang="ko-KR" altLang="en-US" sz="1600" dirty="0"/>
                <a:t>사용자 정보</a:t>
              </a:r>
              <a:endParaRPr lang="en-US" altLang="ko-KR" sz="16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CCTV : CCTV </a:t>
              </a:r>
              <a:r>
                <a:rPr lang="ko-KR" altLang="en-US" sz="1600" dirty="0"/>
                <a:t>정보</a:t>
              </a:r>
              <a:endParaRPr lang="en-US" altLang="ko-KR" sz="16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 err="1"/>
                <a:t>AbnormalBehaviorLog</a:t>
              </a:r>
              <a:r>
                <a:rPr lang="en-US" altLang="ko-KR" sz="1600" dirty="0"/>
                <a:t> :</a:t>
              </a:r>
              <a:r>
                <a:rPr lang="ko-KR" altLang="en-US" sz="1600" dirty="0"/>
                <a:t> 이상행동</a:t>
              </a:r>
              <a:endParaRPr lang="en-US" altLang="ko-KR" sz="16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 err="1"/>
                <a:t>DetectionLog</a:t>
              </a:r>
              <a:r>
                <a:rPr lang="en-US" altLang="ko-KR" sz="1600" dirty="0"/>
                <a:t> : </a:t>
              </a:r>
              <a:r>
                <a:rPr lang="ko-KR" altLang="en-US" sz="1600" dirty="0"/>
                <a:t>객체 인지</a:t>
              </a:r>
              <a:endParaRPr lang="en-US" altLang="ko-KR" sz="16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Setting : </a:t>
              </a:r>
              <a:r>
                <a:rPr lang="ko-KR" altLang="en-US" sz="1600" dirty="0"/>
                <a:t>딥러닝 모델 및 밀집도</a:t>
              </a:r>
              <a:endParaRPr lang="en-US" altLang="ko-KR" sz="1600" dirty="0"/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49D10455-56D5-15E9-0D5D-899C7B2B4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7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FFBB4-1DFD-0C3E-DF77-642E80B34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B07B2B-BC58-9DD5-F78B-516005CB448B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B52143-BA7E-56E8-576E-860C50C75E31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4. CCTV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구현 영상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CB0412C-C46A-3DB6-E72B-2006ECE6DB5C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36453FB-BD70-C99E-CE7B-3399674FE659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177C6D6-AF57-2115-3A23-20B25D928387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96DF9C3-C8A7-527E-C759-DC2FF4C62B63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B434CD1-04AF-9B8E-3693-EB2673049B3C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9D89A36-30C7-E081-9ED6-72797E1FFFE1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6959149-1127-3885-0705-CA29C8E033D2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F6EF6386-03F5-140F-90D7-803EFB5C4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full">
            <a:hlinkClick r:id="" action="ppaction://media"/>
            <a:extLst>
              <a:ext uri="{FF2B5EF4-FFF2-40B4-BE49-F238E27FC236}">
                <a16:creationId xmlns:a16="http://schemas.microsoft.com/office/drawing/2014/main" id="{0FF262CE-D3CC-1832-71C5-9C1534521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7386" y="1623670"/>
            <a:ext cx="11331792" cy="42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4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A443C7-9062-76B9-1F94-DA2C07F7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527CD3-E9F2-E8AC-40FC-CABC5C30BEB9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94B8517-B994-8008-28D8-A09E1C2EDA60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5.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결과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F3D5A10-CA0E-3923-615A-18F8563E17F4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9B2D538-6322-9A41-A11C-1F63528A147E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3E4C22-E8E5-5FCB-AF51-A8CD97C5470E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6807A2D-33C8-6581-AEB9-51D985623C5B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F9F18A4-D5EC-B69A-068C-99309472E2CB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30815C-1244-6223-FD8B-163368C4F3AB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9C620BC-334E-2026-DD59-A7EAE8B756A4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1F38DAAB-CAA1-6A73-C92F-6A1E24B63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269E4-2BE5-8261-2E49-6DD14FB88C67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주요 결과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E18B04-10B1-856F-ECCB-03388FF1613C}"/>
              </a:ext>
            </a:extLst>
          </p:cNvPr>
          <p:cNvGrpSpPr/>
          <p:nvPr/>
        </p:nvGrpSpPr>
        <p:grpSpPr>
          <a:xfrm>
            <a:off x="1226126" y="1487157"/>
            <a:ext cx="9639267" cy="635079"/>
            <a:chOff x="1226126" y="1527349"/>
            <a:chExt cx="9639267" cy="635079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1A1579A8-B9A6-83CE-8299-CCFFD5402517}"/>
                </a:ext>
              </a:extLst>
            </p:cNvPr>
            <p:cNvSpPr/>
            <p:nvPr/>
          </p:nvSpPr>
          <p:spPr>
            <a:xfrm>
              <a:off x="2381681" y="1537397"/>
              <a:ext cx="8483712" cy="625031"/>
            </a:xfrm>
            <a:prstGeom prst="roundRect">
              <a:avLst/>
            </a:prstGeom>
            <a:solidFill>
              <a:srgbClr val="E7EA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ysClr val="windowText" lastClr="000000"/>
                  </a:solidFill>
                </a:rPr>
                <a:t>YOLOv8 </a:t>
              </a:r>
              <a:r>
                <a:rPr lang="ko-KR" altLang="en-US" b="1" dirty="0">
                  <a:solidFill>
                    <a:sysClr val="windowText" lastClr="000000"/>
                  </a:solidFill>
                </a:rPr>
                <a:t>기반의 객체 인식 정확도</a:t>
              </a:r>
              <a:r>
                <a:rPr lang="en-US" altLang="ko-KR" b="1" dirty="0">
                  <a:solidFill>
                    <a:sysClr val="windowText" lastClr="000000"/>
                  </a:solidFill>
                </a:rPr>
                <a:t>(</a:t>
              </a:r>
              <a:r>
                <a:rPr lang="en-US" altLang="ko-KR" b="1" dirty="0" err="1">
                  <a:solidFill>
                    <a:sysClr val="windowText" lastClr="000000"/>
                  </a:solidFill>
                </a:rPr>
                <a:t>mAP</a:t>
              </a:r>
              <a:r>
                <a:rPr lang="en-US" altLang="ko-KR" b="1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b="1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b="1" dirty="0">
                  <a:solidFill>
                    <a:sysClr val="windowText" lastClr="000000"/>
                  </a:solidFill>
                </a:rPr>
                <a:t>: 76.8%</a:t>
              </a:r>
            </a:p>
          </p:txBody>
        </p:sp>
        <p:sp>
          <p:nvSpPr>
            <p:cNvPr id="8" name="사각형: 둥근 모서리 5">
              <a:extLst>
                <a:ext uri="{FF2B5EF4-FFF2-40B4-BE49-F238E27FC236}">
                  <a16:creationId xmlns:a16="http://schemas.microsoft.com/office/drawing/2014/main" id="{D180D304-01C8-F660-FBFC-BA903D0C0C44}"/>
                </a:ext>
              </a:extLst>
            </p:cNvPr>
            <p:cNvSpPr/>
            <p:nvPr/>
          </p:nvSpPr>
          <p:spPr>
            <a:xfrm>
              <a:off x="1226126" y="1527349"/>
              <a:ext cx="1019684" cy="625031"/>
            </a:xfrm>
            <a:prstGeom prst="roundRect">
              <a:avLst/>
            </a:prstGeom>
            <a:solidFill>
              <a:srgbClr val="B2BB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9D4BD8-8059-8961-BAD9-15EA33363F90}"/>
                </a:ext>
              </a:extLst>
            </p:cNvPr>
            <p:cNvSpPr txBox="1"/>
            <p:nvPr/>
          </p:nvSpPr>
          <p:spPr>
            <a:xfrm>
              <a:off x="1409397" y="1578254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F1EB98B-3771-C132-E526-5A86A1A80FF2}"/>
              </a:ext>
            </a:extLst>
          </p:cNvPr>
          <p:cNvGrpSpPr/>
          <p:nvPr/>
        </p:nvGrpSpPr>
        <p:grpSpPr>
          <a:xfrm>
            <a:off x="1226126" y="2441036"/>
            <a:ext cx="9639267" cy="625031"/>
            <a:chOff x="1226126" y="2506089"/>
            <a:chExt cx="9639267" cy="62503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6771A63-7021-F70D-0FC9-5B08A0772578}"/>
                </a:ext>
              </a:extLst>
            </p:cNvPr>
            <p:cNvSpPr/>
            <p:nvPr/>
          </p:nvSpPr>
          <p:spPr>
            <a:xfrm>
              <a:off x="2381681" y="2506089"/>
              <a:ext cx="8483712" cy="625031"/>
            </a:xfrm>
            <a:prstGeom prst="roundRect">
              <a:avLst/>
            </a:prstGeom>
            <a:solidFill>
              <a:srgbClr val="E7EA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ysClr val="windowText" lastClr="000000"/>
                  </a:solidFill>
                </a:rPr>
                <a:t>SORT </a:t>
              </a:r>
              <a:r>
                <a:rPr lang="ko-KR" altLang="en-US" b="1" dirty="0">
                  <a:solidFill>
                    <a:sysClr val="windowText" lastClr="000000"/>
                  </a:solidFill>
                </a:rPr>
                <a:t>기반의 군중 이동 방향 추적 및 밀집도 예측 시스템 구현</a:t>
              </a:r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5">
              <a:extLst>
                <a:ext uri="{FF2B5EF4-FFF2-40B4-BE49-F238E27FC236}">
                  <a16:creationId xmlns:a16="http://schemas.microsoft.com/office/drawing/2014/main" id="{59D54723-6CAF-EEB7-9022-484152872E60}"/>
                </a:ext>
              </a:extLst>
            </p:cNvPr>
            <p:cNvSpPr/>
            <p:nvPr/>
          </p:nvSpPr>
          <p:spPr>
            <a:xfrm>
              <a:off x="1226126" y="2506089"/>
              <a:ext cx="1019684" cy="625031"/>
            </a:xfrm>
            <a:prstGeom prst="roundRect">
              <a:avLst/>
            </a:prstGeom>
            <a:solidFill>
              <a:srgbClr val="B2BB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3BDE60-6FBF-DBC3-B191-63E3548814F0}"/>
                </a:ext>
              </a:extLst>
            </p:cNvPr>
            <p:cNvSpPr txBox="1"/>
            <p:nvPr/>
          </p:nvSpPr>
          <p:spPr>
            <a:xfrm>
              <a:off x="1409397" y="2556994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0E25E15-60AE-4D66-4866-1C19409B7C0D}"/>
              </a:ext>
            </a:extLst>
          </p:cNvPr>
          <p:cNvGrpSpPr/>
          <p:nvPr/>
        </p:nvGrpSpPr>
        <p:grpSpPr>
          <a:xfrm>
            <a:off x="1226126" y="3384867"/>
            <a:ext cx="9639267" cy="625031"/>
            <a:chOff x="1226126" y="3474781"/>
            <a:chExt cx="9639267" cy="62503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B21FF89-0D54-9143-AE8F-59A3D9587539}"/>
                </a:ext>
              </a:extLst>
            </p:cNvPr>
            <p:cNvSpPr/>
            <p:nvPr/>
          </p:nvSpPr>
          <p:spPr>
            <a:xfrm>
              <a:off x="2381681" y="3474781"/>
              <a:ext cx="8483712" cy="625031"/>
            </a:xfrm>
            <a:prstGeom prst="roundRect">
              <a:avLst/>
            </a:prstGeom>
            <a:solidFill>
              <a:srgbClr val="E7EA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ysClr val="windowText" lastClr="000000"/>
                  </a:solidFill>
                </a:rPr>
                <a:t>히트맵을</a:t>
              </a:r>
              <a:r>
                <a:rPr lang="ko-KR" altLang="en-US" b="1" dirty="0">
                  <a:solidFill>
                    <a:sysClr val="windowText" lastClr="000000"/>
                  </a:solidFill>
                </a:rPr>
                <a:t> 이용한 실시간 군중 밀집도 시각화 구현</a:t>
              </a:r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40F89C30-EC6D-DED1-CE38-B4F8CB91C5E4}"/>
                </a:ext>
              </a:extLst>
            </p:cNvPr>
            <p:cNvSpPr/>
            <p:nvPr/>
          </p:nvSpPr>
          <p:spPr>
            <a:xfrm>
              <a:off x="1226126" y="3474781"/>
              <a:ext cx="1019684" cy="625031"/>
            </a:xfrm>
            <a:prstGeom prst="roundRect">
              <a:avLst/>
            </a:prstGeom>
            <a:solidFill>
              <a:srgbClr val="B2BB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F244FD-3DB4-EE56-6186-91CB86C1200A}"/>
                </a:ext>
              </a:extLst>
            </p:cNvPr>
            <p:cNvSpPr txBox="1"/>
            <p:nvPr/>
          </p:nvSpPr>
          <p:spPr>
            <a:xfrm>
              <a:off x="1409397" y="3525686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E30B6D-A20B-E16F-80D5-1AD553B7715B}"/>
              </a:ext>
            </a:extLst>
          </p:cNvPr>
          <p:cNvGrpSpPr/>
          <p:nvPr/>
        </p:nvGrpSpPr>
        <p:grpSpPr>
          <a:xfrm>
            <a:off x="1226126" y="4328698"/>
            <a:ext cx="9639267" cy="995778"/>
            <a:chOff x="1226126" y="4480574"/>
            <a:chExt cx="9639267" cy="99577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660CE5-8784-AFE7-F8E5-BBFFF00F48C2}"/>
                </a:ext>
              </a:extLst>
            </p:cNvPr>
            <p:cNvSpPr/>
            <p:nvPr/>
          </p:nvSpPr>
          <p:spPr>
            <a:xfrm>
              <a:off x="2381681" y="4480575"/>
              <a:ext cx="8483712" cy="995777"/>
            </a:xfrm>
            <a:prstGeom prst="roundRect">
              <a:avLst/>
            </a:prstGeom>
            <a:solidFill>
              <a:srgbClr val="E7EA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딥러닝 기반 군중 밀집도 예측 및 시각화 시스템을 </a:t>
              </a:r>
              <a:br>
                <a:rPr lang="en-US" altLang="ko-KR" b="1" dirty="0">
                  <a:solidFill>
                    <a:schemeClr val="tx1"/>
                  </a:solidFill>
                </a:rPr>
              </a:br>
              <a:r>
                <a:rPr lang="ko-KR" altLang="en-US" b="1" dirty="0">
                  <a:solidFill>
                    <a:schemeClr val="tx1"/>
                  </a:solidFill>
                </a:rPr>
                <a:t>웹 플랫폼과 성공적으로 연동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5">
              <a:extLst>
                <a:ext uri="{FF2B5EF4-FFF2-40B4-BE49-F238E27FC236}">
                  <a16:creationId xmlns:a16="http://schemas.microsoft.com/office/drawing/2014/main" id="{E2BBA867-1F63-5E15-7374-85F38EEE41C3}"/>
                </a:ext>
              </a:extLst>
            </p:cNvPr>
            <p:cNvSpPr/>
            <p:nvPr/>
          </p:nvSpPr>
          <p:spPr>
            <a:xfrm>
              <a:off x="1226126" y="4480574"/>
              <a:ext cx="1019684" cy="995777"/>
            </a:xfrm>
            <a:prstGeom prst="roundRect">
              <a:avLst/>
            </a:prstGeom>
            <a:solidFill>
              <a:srgbClr val="B2BB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89FE80-4569-7BF6-80DB-A934A492C773}"/>
                </a:ext>
              </a:extLst>
            </p:cNvPr>
            <p:cNvSpPr txBox="1"/>
            <p:nvPr/>
          </p:nvSpPr>
          <p:spPr>
            <a:xfrm>
              <a:off x="1409397" y="4716852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56554A-3ECB-B27F-F4AC-AACAF221DC3B}"/>
              </a:ext>
            </a:extLst>
          </p:cNvPr>
          <p:cNvGrpSpPr/>
          <p:nvPr/>
        </p:nvGrpSpPr>
        <p:grpSpPr>
          <a:xfrm>
            <a:off x="1226126" y="5643278"/>
            <a:ext cx="9639267" cy="625031"/>
            <a:chOff x="1226126" y="5683470"/>
            <a:chExt cx="9639267" cy="62503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4017E8A-C356-5062-1EF3-03AABB5D9E5D}"/>
                </a:ext>
              </a:extLst>
            </p:cNvPr>
            <p:cNvSpPr/>
            <p:nvPr/>
          </p:nvSpPr>
          <p:spPr>
            <a:xfrm>
              <a:off x="2381681" y="5683470"/>
              <a:ext cx="8483712" cy="625031"/>
            </a:xfrm>
            <a:prstGeom prst="roundRect">
              <a:avLst/>
            </a:prstGeom>
            <a:solidFill>
              <a:srgbClr val="E7EA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ysClr val="windowText" lastClr="000000"/>
                  </a:solidFill>
                </a:rPr>
                <a:t>군중 </a:t>
              </a:r>
              <a:r>
                <a:rPr lang="ko-KR" altLang="en-US" b="1" dirty="0" err="1">
                  <a:solidFill>
                    <a:sysClr val="windowText" lastClr="000000"/>
                  </a:solidFill>
                </a:rPr>
                <a:t>과밀집</a:t>
              </a:r>
              <a:r>
                <a:rPr lang="ko-KR" altLang="en-US" b="1" dirty="0">
                  <a:solidFill>
                    <a:sysClr val="windowText" lastClr="000000"/>
                  </a:solidFill>
                </a:rPr>
                <a:t> 발생 시 경고 알림 및 자동 캡쳐 기능 구현</a:t>
              </a:r>
              <a:endParaRPr lang="en-US" altLang="ko-KR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사각형: 둥근 모서리 5">
              <a:extLst>
                <a:ext uri="{FF2B5EF4-FFF2-40B4-BE49-F238E27FC236}">
                  <a16:creationId xmlns:a16="http://schemas.microsoft.com/office/drawing/2014/main" id="{943AB1F5-6178-C77F-FA8C-7C408FD74599}"/>
                </a:ext>
              </a:extLst>
            </p:cNvPr>
            <p:cNvSpPr/>
            <p:nvPr/>
          </p:nvSpPr>
          <p:spPr>
            <a:xfrm>
              <a:off x="1226126" y="5683470"/>
              <a:ext cx="1019684" cy="625031"/>
            </a:xfrm>
            <a:prstGeom prst="roundRect">
              <a:avLst/>
            </a:prstGeom>
            <a:solidFill>
              <a:srgbClr val="B2BB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57B32C-2DF0-1206-C12A-291B5EA78278}"/>
                </a:ext>
              </a:extLst>
            </p:cNvPr>
            <p:cNvSpPr txBox="1"/>
            <p:nvPr/>
          </p:nvSpPr>
          <p:spPr>
            <a:xfrm>
              <a:off x="1409397" y="5734375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5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0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BA456-879A-E4A0-B334-10926868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2C11112-55A4-E7B4-BEFB-9DC36C0E002D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C2530B-95F9-E67C-D015-68E1936B1909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1.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개요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40FD05-B715-3D80-49D9-E2789319D350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DBDE0D7-AA8B-4B72-0F01-DF2BE91F79EE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0D8256-8502-2810-2248-0E75BE81A915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23C09A7-C768-81D9-E1C4-CA8D27FF9E73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4363BC5-7FEA-8DE4-1518-7DA4F484FFA6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B9DB7D6-B54F-7C71-C707-FB6C5E6C95EC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3BAC464-68C7-45B8-2D0F-B729168697F8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BF27739B-7BF7-64BA-261C-78DD61854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1299E-6603-C234-FF23-FB9478A8441A}"/>
              </a:ext>
            </a:extLst>
          </p:cNvPr>
          <p:cNvSpPr txBox="1"/>
          <p:nvPr/>
        </p:nvSpPr>
        <p:spPr>
          <a:xfrm>
            <a:off x="5108894" y="395093"/>
            <a:ext cx="28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3C3A2-2BC6-7414-C889-EA1246039AB9}"/>
              </a:ext>
            </a:extLst>
          </p:cNvPr>
          <p:cNvSpPr/>
          <p:nvPr/>
        </p:nvSpPr>
        <p:spPr>
          <a:xfrm>
            <a:off x="442132" y="978976"/>
            <a:ext cx="11307736" cy="1144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rgbClr val="3799F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  </a:t>
            </a:r>
            <a:r>
              <a:rPr lang="ko-KR" altLang="en-US" sz="3200" b="1" dirty="0">
                <a:solidFill>
                  <a:srgbClr val="3799FA"/>
                </a:solidFill>
              </a:rPr>
              <a:t>군중 밀집과 관련된 사회 안전 문제 개선  </a:t>
            </a:r>
            <a:r>
              <a:rPr lang="en-US" altLang="ko-KR" sz="5400" b="1" dirty="0">
                <a:solidFill>
                  <a:srgbClr val="3799F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135695-689A-3BB5-D2D7-471BF415BDF4}"/>
              </a:ext>
            </a:extLst>
          </p:cNvPr>
          <p:cNvSpPr txBox="1"/>
          <p:nvPr/>
        </p:nvSpPr>
        <p:spPr>
          <a:xfrm>
            <a:off x="1143652" y="6603681"/>
            <a:ext cx="990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333F50"/>
                </a:solidFill>
              </a:rPr>
              <a:t>출처 </a:t>
            </a:r>
            <a:r>
              <a:rPr lang="en-US" altLang="ko-KR" sz="1000" dirty="0">
                <a:solidFill>
                  <a:srgbClr val="333F50"/>
                </a:solidFill>
              </a:rPr>
              <a:t>/ </a:t>
            </a:r>
            <a:r>
              <a:rPr lang="en-US" altLang="ko-KR" sz="1000" dirty="0">
                <a:solidFill>
                  <a:srgbClr val="333F50"/>
                </a:solidFill>
                <a:hlinkClick r:id="rId5"/>
              </a:rPr>
              <a:t>https://www.yna.co.kr/view/AKR20240321098300530?input=1195m</a:t>
            </a:r>
            <a:r>
              <a:rPr lang="en-US" altLang="ko-KR" sz="1000" dirty="0">
                <a:solidFill>
                  <a:srgbClr val="333F50"/>
                </a:solidFill>
              </a:rPr>
              <a:t> , </a:t>
            </a:r>
            <a:r>
              <a:rPr lang="en-US" altLang="ko-KR" sz="1000" dirty="0">
                <a:solidFill>
                  <a:srgbClr val="333F50"/>
                </a:solidFill>
                <a:hlinkClick r:id="rId6"/>
              </a:rPr>
              <a:t>https://www.fieldnews.kr/news/articleView.html?idxno=2928</a:t>
            </a:r>
            <a:r>
              <a:rPr lang="en-US" altLang="ko-KR" sz="1000" dirty="0">
                <a:solidFill>
                  <a:srgbClr val="333F50"/>
                </a:solidFill>
              </a:rPr>
              <a:t> </a:t>
            </a:r>
            <a:endParaRPr lang="ko-KR" altLang="en-US" sz="1000" dirty="0">
              <a:solidFill>
                <a:srgbClr val="333F5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7A53A39-F9D8-2496-300D-39775DA930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"/>
          <a:stretch/>
        </p:blipFill>
        <p:spPr>
          <a:xfrm>
            <a:off x="1566558" y="2445329"/>
            <a:ext cx="4121331" cy="36499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6B832-4BD5-033A-0E99-C1172891F7D0}"/>
              </a:ext>
            </a:extLst>
          </p:cNvPr>
          <p:cNvSpPr txBox="1"/>
          <p:nvPr/>
        </p:nvSpPr>
        <p:spPr>
          <a:xfrm>
            <a:off x="2104499" y="6051911"/>
            <a:ext cx="3045449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799FA"/>
                </a:solidFill>
              </a:rPr>
              <a:t>사회 안전망 구축 </a:t>
            </a:r>
            <a:endParaRPr lang="en-US" altLang="ko-KR" b="1" dirty="0">
              <a:solidFill>
                <a:srgbClr val="3799F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703E2-C7AB-2CAC-0E7F-4AF85EE000CE}"/>
              </a:ext>
            </a:extLst>
          </p:cNvPr>
          <p:cNvSpPr txBox="1"/>
          <p:nvPr/>
        </p:nvSpPr>
        <p:spPr>
          <a:xfrm>
            <a:off x="6655800" y="6051911"/>
            <a:ext cx="3772985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799FA"/>
                </a:solidFill>
              </a:rPr>
              <a:t>지능형 </a:t>
            </a:r>
            <a:r>
              <a:rPr lang="en-US" altLang="ko-KR" b="1" dirty="0">
                <a:solidFill>
                  <a:srgbClr val="3799FA"/>
                </a:solidFill>
              </a:rPr>
              <a:t>CCTV</a:t>
            </a:r>
            <a:r>
              <a:rPr lang="ko-KR" altLang="en-US" b="1" dirty="0">
                <a:solidFill>
                  <a:srgbClr val="3799FA"/>
                </a:solidFill>
              </a:rPr>
              <a:t>의</a:t>
            </a:r>
            <a:r>
              <a:rPr lang="en-US" altLang="ko-KR" b="1" dirty="0">
                <a:solidFill>
                  <a:srgbClr val="3799FA"/>
                </a:solidFill>
              </a:rPr>
              <a:t> </a:t>
            </a:r>
            <a:r>
              <a:rPr lang="ko-KR" altLang="en-US" b="1" dirty="0">
                <a:solidFill>
                  <a:srgbClr val="3799FA"/>
                </a:solidFill>
              </a:rPr>
              <a:t>쓰임새</a:t>
            </a:r>
            <a:r>
              <a:rPr lang="en-US" altLang="ko-KR" b="1" dirty="0">
                <a:solidFill>
                  <a:srgbClr val="3799FA"/>
                </a:solidFill>
              </a:rPr>
              <a:t> </a:t>
            </a:r>
            <a:r>
              <a:rPr lang="ko-KR" altLang="en-US" b="1" dirty="0">
                <a:solidFill>
                  <a:srgbClr val="3799FA"/>
                </a:solidFill>
              </a:rPr>
              <a:t>증가 </a:t>
            </a:r>
            <a:endParaRPr lang="en-US" altLang="ko-KR" b="1" dirty="0">
              <a:solidFill>
                <a:srgbClr val="3799FA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6E5BE12-F652-A083-B731-C369449EC2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8"/>
          <a:stretch/>
        </p:blipFill>
        <p:spPr>
          <a:xfrm>
            <a:off x="6481627" y="2445328"/>
            <a:ext cx="4121331" cy="36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0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7C040D-A6A1-66DB-8DD9-878CDBB82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46ADBA-2878-DD61-E5B7-ECF6FA6AF074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605ABF-1D59-657A-5D55-FB6631570C9D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5.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결과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5E5F58-26FD-2638-65D5-BC4EB86A3670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7137A7F-CCB3-0CB8-29E5-4EF017A9A313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2BFFFA-53FF-084A-64CC-40928322106F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A0177F0-E024-FE58-5389-41633045416C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FBA7DF2-D97F-14BB-F124-F565A265166A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768D965-2383-74DF-9DE5-0D16FC96042B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7A12EF7-FCE2-12B9-205B-30BDC7B01314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4C27305F-2A89-D8BA-05E5-0B270F9F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73E72-E38D-70B6-6291-4D968F06FB9C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향후 발전 방향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6FE25-A882-C115-9308-46C0E5CD8A78}"/>
              </a:ext>
            </a:extLst>
          </p:cNvPr>
          <p:cNvGrpSpPr/>
          <p:nvPr/>
        </p:nvGrpSpPr>
        <p:grpSpPr>
          <a:xfrm>
            <a:off x="1854144" y="1500786"/>
            <a:ext cx="8483712" cy="1569061"/>
            <a:chOff x="1854144" y="1500786"/>
            <a:chExt cx="8483712" cy="1569061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BB5A3D6-87F3-22FB-920C-5DCDF4FE7409}"/>
                </a:ext>
              </a:extLst>
            </p:cNvPr>
            <p:cNvSpPr/>
            <p:nvPr/>
          </p:nvSpPr>
          <p:spPr>
            <a:xfrm>
              <a:off x="1854144" y="1500786"/>
              <a:ext cx="8483712" cy="760862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b="1" dirty="0"/>
                <a:t>1.   </a:t>
              </a:r>
              <a:r>
                <a:rPr lang="ko-KR" altLang="en-US" b="1" dirty="0"/>
                <a:t>객체 인식 정확도 높이는 방법 연구</a:t>
              </a:r>
              <a:endParaRPr lang="en-US" altLang="ko-KR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92D112-04F3-43F1-F2CC-5D7CE06668A7}"/>
                </a:ext>
              </a:extLst>
            </p:cNvPr>
            <p:cNvSpPr txBox="1"/>
            <p:nvPr/>
          </p:nvSpPr>
          <p:spPr>
            <a:xfrm>
              <a:off x="2335427" y="2286491"/>
              <a:ext cx="6993924" cy="783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명확한 데이터 정제</a:t>
              </a:r>
              <a:endParaRPr lang="en-US" altLang="ko-KR" sz="16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데이터셋의 양 추가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D90459D-144F-FF6A-0B7A-7ADEA68E6D05}"/>
              </a:ext>
            </a:extLst>
          </p:cNvPr>
          <p:cNvGrpSpPr/>
          <p:nvPr/>
        </p:nvGrpSpPr>
        <p:grpSpPr>
          <a:xfrm>
            <a:off x="1854144" y="4947959"/>
            <a:ext cx="8483712" cy="1217425"/>
            <a:chOff x="1854144" y="5145669"/>
            <a:chExt cx="8483712" cy="12174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73D3399-A4C0-1A69-B8AE-1FEB47D6799F}"/>
                </a:ext>
              </a:extLst>
            </p:cNvPr>
            <p:cNvSpPr/>
            <p:nvPr/>
          </p:nvSpPr>
          <p:spPr>
            <a:xfrm>
              <a:off x="1854144" y="5145669"/>
              <a:ext cx="8483712" cy="760862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3.   </a:t>
              </a:r>
              <a:r>
                <a:rPr lang="ko-KR" altLang="en-US" b="1" dirty="0">
                  <a:solidFill>
                    <a:schemeClr val="bg1"/>
                  </a:solidFill>
                </a:rPr>
                <a:t>데이터베이스 정보 활용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59704E-E090-B713-D857-3B17C3C6F217}"/>
                </a:ext>
              </a:extLst>
            </p:cNvPr>
            <p:cNvSpPr txBox="1"/>
            <p:nvPr/>
          </p:nvSpPr>
          <p:spPr>
            <a:xfrm>
              <a:off x="2335426" y="5949070"/>
              <a:ext cx="7228703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데이터베이스 내에 저장한 데이터 정보를 적절하게 꺼내 오는 방법 연구</a:t>
              </a:r>
              <a:endParaRPr lang="en-US" altLang="ko-KR" sz="16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4E7F32-C4D0-4B84-F198-DB020F3C45A8}"/>
              </a:ext>
            </a:extLst>
          </p:cNvPr>
          <p:cNvGrpSpPr/>
          <p:nvPr/>
        </p:nvGrpSpPr>
        <p:grpSpPr>
          <a:xfrm>
            <a:off x="1854144" y="3397192"/>
            <a:ext cx="8483712" cy="1223422"/>
            <a:chOff x="1854144" y="3323227"/>
            <a:chExt cx="8483712" cy="1223422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FA07458A-DC6E-00C1-9C3A-0D368BFE1FC2}"/>
                </a:ext>
              </a:extLst>
            </p:cNvPr>
            <p:cNvSpPr/>
            <p:nvPr/>
          </p:nvSpPr>
          <p:spPr>
            <a:xfrm>
              <a:off x="1854144" y="3323227"/>
              <a:ext cx="8483712" cy="760862"/>
            </a:xfrm>
            <a:prstGeom prst="roundRect">
              <a:avLst>
                <a:gd name="adj" fmla="val 50000"/>
              </a:avLst>
            </a:prstGeom>
            <a:solidFill>
              <a:srgbClr val="E7EA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</a:rPr>
                <a:t>2.   </a:t>
              </a:r>
              <a:r>
                <a:rPr lang="ko-KR" altLang="en-US" b="1" dirty="0">
                  <a:solidFill>
                    <a:schemeClr val="tx1"/>
                  </a:solidFill>
                </a:rPr>
                <a:t>문서 자동화 기능 추가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A2F9A1-97F4-C2E1-E4AA-96F7CFB4A6CE}"/>
                </a:ext>
              </a:extLst>
            </p:cNvPr>
            <p:cNvSpPr txBox="1"/>
            <p:nvPr/>
          </p:nvSpPr>
          <p:spPr>
            <a:xfrm>
              <a:off x="2335427" y="4132625"/>
              <a:ext cx="7352270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딥러닝 모델을 통해 얻은 데이터 </a:t>
              </a:r>
              <a:r>
                <a:rPr lang="ko-KR" altLang="en-US" sz="1600"/>
                <a:t>정보들을 자동으로 문서화하는 기능 추가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51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A3553D-2FB1-1C88-301F-820FBFFC7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EDB2354-3AFD-A88C-AB80-921F0D1FE041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E6C16B-AFC0-D938-75E6-5906EAE889DD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5.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결과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45F41B-43F3-BE34-9B48-2378B64B5569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27DC51-BF39-899B-8437-8AA2C4C3831C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46E1D9-CC0A-342E-F924-4F88F9109C1E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6EB69B4-FB7B-C835-FC7D-3353C1E54533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E67DB88-5371-30C6-A628-DF04CCFF7AC5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3606CB-3FE3-E72B-583E-CD68D833F054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E9E9B6A-DC28-3F1D-A247-F9F0CD901A61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E1C74A08-9128-FD9C-2678-0F363168E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18F82-6772-9FB6-97F6-CC2AA725AA82}"/>
              </a:ext>
            </a:extLst>
          </p:cNvPr>
          <p:cNvSpPr txBox="1"/>
          <p:nvPr/>
        </p:nvSpPr>
        <p:spPr>
          <a:xfrm>
            <a:off x="5108894" y="395093"/>
            <a:ext cx="36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느낀 점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E60C0C-4C24-7846-775D-0B92147750A6}"/>
              </a:ext>
            </a:extLst>
          </p:cNvPr>
          <p:cNvSpPr/>
          <p:nvPr/>
        </p:nvSpPr>
        <p:spPr>
          <a:xfrm>
            <a:off x="9988143" y="3407692"/>
            <a:ext cx="1747644" cy="2687946"/>
          </a:xfrm>
          <a:prstGeom prst="roundRect">
            <a:avLst/>
          </a:prstGeom>
          <a:solidFill>
            <a:srgbClr val="DEE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406C1-E778-83FD-01ED-8D9F24A24B88}"/>
              </a:ext>
            </a:extLst>
          </p:cNvPr>
          <p:cNvSpPr txBox="1"/>
          <p:nvPr/>
        </p:nvSpPr>
        <p:spPr>
          <a:xfrm>
            <a:off x="10022863" y="3521610"/>
            <a:ext cx="1758486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데이터셋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팀원들과 협업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모델코드 이해</a:t>
            </a:r>
            <a:endParaRPr lang="en-US" altLang="ko-KR" sz="11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767486-C06D-65FE-6F3F-D317A380D292}"/>
              </a:ext>
            </a:extLst>
          </p:cNvPr>
          <p:cNvSpPr/>
          <p:nvPr/>
        </p:nvSpPr>
        <p:spPr>
          <a:xfrm>
            <a:off x="8110654" y="3411399"/>
            <a:ext cx="1747644" cy="2687946"/>
          </a:xfrm>
          <a:prstGeom prst="roundRect">
            <a:avLst/>
          </a:prstGeom>
          <a:solidFill>
            <a:srgbClr val="E7EA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F9BC5A-0256-5D5E-D784-3E16AE248122}"/>
              </a:ext>
            </a:extLst>
          </p:cNvPr>
          <p:cNvSpPr txBox="1"/>
          <p:nvPr/>
        </p:nvSpPr>
        <p:spPr>
          <a:xfrm>
            <a:off x="8102526" y="3521610"/>
            <a:ext cx="1853494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팀워크의 중요성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프로젝트의 적합한 </a:t>
            </a:r>
            <a:br>
              <a:rPr lang="en-US" altLang="ko-KR" sz="1100" dirty="0"/>
            </a:br>
            <a:r>
              <a:rPr lang="ko-KR" altLang="en-US" sz="1100" dirty="0"/>
              <a:t>모델 연구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성능개선을 위한 </a:t>
            </a:r>
            <a:br>
              <a:rPr lang="en-US" altLang="ko-KR" sz="1100" dirty="0"/>
            </a:br>
            <a:r>
              <a:rPr lang="ko-KR" altLang="en-US" sz="1100" dirty="0"/>
              <a:t>데이터셋 활용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A6AA01E-589D-28B8-FCB6-50C519C05D99}"/>
              </a:ext>
            </a:extLst>
          </p:cNvPr>
          <p:cNvSpPr/>
          <p:nvPr/>
        </p:nvSpPr>
        <p:spPr>
          <a:xfrm>
            <a:off x="6225262" y="3411402"/>
            <a:ext cx="1747644" cy="2687946"/>
          </a:xfrm>
          <a:prstGeom prst="roundRect">
            <a:avLst/>
          </a:prstGeom>
          <a:solidFill>
            <a:srgbClr val="DEE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06902-1C52-2FB5-B128-E8320AC67ABC}"/>
              </a:ext>
            </a:extLst>
          </p:cNvPr>
          <p:cNvSpPr txBox="1"/>
          <p:nvPr/>
        </p:nvSpPr>
        <p:spPr>
          <a:xfrm>
            <a:off x="6217358" y="3521610"/>
            <a:ext cx="1787446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프로젝트 총괄 및 협업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딥러닝 개념과 </a:t>
            </a:r>
            <a:br>
              <a:rPr lang="en-US" altLang="ko-KR" sz="1100" dirty="0"/>
            </a:br>
            <a:r>
              <a:rPr lang="ko-KR" altLang="en-US" sz="1100" dirty="0"/>
              <a:t>코드 이해능력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데이터의 중요성 파악</a:t>
            </a:r>
            <a:endParaRPr lang="en-US" altLang="ko-KR" sz="11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24612D-7E05-D95D-1EFC-960FF79CDEFD}"/>
              </a:ext>
            </a:extLst>
          </p:cNvPr>
          <p:cNvSpPr/>
          <p:nvPr/>
        </p:nvSpPr>
        <p:spPr>
          <a:xfrm>
            <a:off x="2443754" y="3411401"/>
            <a:ext cx="1747645" cy="2687946"/>
          </a:xfrm>
          <a:prstGeom prst="roundRect">
            <a:avLst/>
          </a:prstGeom>
          <a:solidFill>
            <a:srgbClr val="DEE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470579-DAC6-FEBD-5D41-B711C8D283C5}"/>
              </a:ext>
            </a:extLst>
          </p:cNvPr>
          <p:cNvSpPr txBox="1"/>
          <p:nvPr/>
        </p:nvSpPr>
        <p:spPr>
          <a:xfrm>
            <a:off x="2415533" y="3521610"/>
            <a:ext cx="1839886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즐거운 문제 해결 과정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/>
              <a:t>팀원들과의</a:t>
            </a:r>
            <a:r>
              <a:rPr lang="ko-KR" altLang="en-US" sz="1100" dirty="0"/>
              <a:t> 협업 과정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팀워크의 중요성</a:t>
            </a:r>
            <a:endParaRPr lang="en-US" altLang="ko-KR" sz="11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937E7A1-AF73-D98E-ABF3-E1AFCFC9F1F6}"/>
              </a:ext>
            </a:extLst>
          </p:cNvPr>
          <p:cNvSpPr/>
          <p:nvPr/>
        </p:nvSpPr>
        <p:spPr>
          <a:xfrm>
            <a:off x="566263" y="3411403"/>
            <a:ext cx="1747644" cy="2687946"/>
          </a:xfrm>
          <a:prstGeom prst="roundRect">
            <a:avLst/>
          </a:prstGeom>
          <a:solidFill>
            <a:srgbClr val="E7EA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C95174-17EA-EEBB-5283-19721A412D6F}"/>
              </a:ext>
            </a:extLst>
          </p:cNvPr>
          <p:cNvSpPr txBox="1"/>
          <p:nvPr/>
        </p:nvSpPr>
        <p:spPr>
          <a:xfrm>
            <a:off x="580827" y="3521610"/>
            <a:ext cx="1881783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데이터 </a:t>
            </a:r>
            <a:r>
              <a:rPr lang="ko-KR" altLang="en-US" sz="1100" dirty="0" err="1"/>
              <a:t>전처리</a:t>
            </a:r>
            <a:r>
              <a:rPr lang="ko-KR" altLang="en-US" sz="1100" dirty="0"/>
              <a:t> 능력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즐거운 프로젝트 </a:t>
            </a:r>
            <a:br>
              <a:rPr lang="en-US" altLang="ko-KR" sz="1100" dirty="0"/>
            </a:br>
            <a:r>
              <a:rPr lang="ko-KR" altLang="en-US" sz="1100" dirty="0"/>
              <a:t>기획 과정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협업의 중요성</a:t>
            </a:r>
            <a:endParaRPr lang="en-US" altLang="ko-KR" sz="11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156C3C2-E10B-0EA0-94AC-D6329DC8A350}"/>
              </a:ext>
            </a:extLst>
          </p:cNvPr>
          <p:cNvSpPr/>
          <p:nvPr/>
        </p:nvSpPr>
        <p:spPr>
          <a:xfrm>
            <a:off x="4330555" y="3411400"/>
            <a:ext cx="1747644" cy="2687946"/>
          </a:xfrm>
          <a:prstGeom prst="roundRect">
            <a:avLst/>
          </a:prstGeom>
          <a:solidFill>
            <a:srgbClr val="E7EA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A6363-F450-AB1F-0491-C1C02DF6F1A8}"/>
              </a:ext>
            </a:extLst>
          </p:cNvPr>
          <p:cNvSpPr txBox="1"/>
          <p:nvPr/>
        </p:nvSpPr>
        <p:spPr>
          <a:xfrm>
            <a:off x="4321241" y="3521610"/>
            <a:ext cx="179026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넓은 사고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코드 리딩 능력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/>
              <a:t>오답노트</a:t>
            </a:r>
            <a:endParaRPr lang="en-US" altLang="ko-KR" sz="11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D59446-D3E7-CF27-4457-4D4A87FC5DEC}"/>
              </a:ext>
            </a:extLst>
          </p:cNvPr>
          <p:cNvGrpSpPr/>
          <p:nvPr/>
        </p:nvGrpSpPr>
        <p:grpSpPr>
          <a:xfrm>
            <a:off x="8341869" y="1651029"/>
            <a:ext cx="1285215" cy="1831156"/>
            <a:chOff x="8328608" y="1732949"/>
            <a:chExt cx="1285215" cy="183115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32C2DBD-9FEF-7D49-397D-7E825ABC7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03" t="14304" r="58941" b="57734"/>
            <a:stretch/>
          </p:blipFill>
          <p:spPr>
            <a:xfrm>
              <a:off x="8328608" y="1732949"/>
              <a:ext cx="1273119" cy="1329011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83FAD1F-C20A-26CA-0741-C62F3A729729}"/>
                </a:ext>
              </a:extLst>
            </p:cNvPr>
            <p:cNvGrpSpPr/>
            <p:nvPr/>
          </p:nvGrpSpPr>
          <p:grpSpPr>
            <a:xfrm>
              <a:off x="8340704" y="2965192"/>
              <a:ext cx="1273119" cy="598913"/>
              <a:chOff x="8340704" y="3164888"/>
              <a:chExt cx="1273119" cy="59891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7EC334-9623-F2E4-9D2D-01A82E2AD56B}"/>
                  </a:ext>
                </a:extLst>
              </p:cNvPr>
              <p:cNvSpPr txBox="1"/>
              <p:nvPr/>
            </p:nvSpPr>
            <p:spPr>
              <a:xfrm>
                <a:off x="8447583" y="3285035"/>
                <a:ext cx="1035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채수영</a:t>
                </a:r>
              </a:p>
            </p:txBody>
          </p:sp>
          <p:pic>
            <p:nvPicPr>
              <p:cNvPr id="34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D4400C2D-50BA-2065-E91F-461BBE1B32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1" t="59463" r="4087" b="21793"/>
              <a:stretch/>
            </p:blipFill>
            <p:spPr bwMode="auto">
              <a:xfrm>
                <a:off x="8340704" y="3164888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FCECA1-31D2-BE73-7458-F35097AEA6FE}"/>
              </a:ext>
            </a:extLst>
          </p:cNvPr>
          <p:cNvGrpSpPr/>
          <p:nvPr/>
        </p:nvGrpSpPr>
        <p:grpSpPr>
          <a:xfrm>
            <a:off x="10225406" y="1651029"/>
            <a:ext cx="1273119" cy="1831157"/>
            <a:chOff x="10249508" y="1732949"/>
            <a:chExt cx="1273119" cy="183115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EF67903-7159-D73D-120F-C82FA617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59" t="12343" r="41481" b="56622"/>
            <a:stretch/>
          </p:blipFill>
          <p:spPr>
            <a:xfrm>
              <a:off x="10372795" y="1732949"/>
              <a:ext cx="1026544" cy="1364952"/>
            </a:xfrm>
            <a:prstGeom prst="rect">
              <a:avLst/>
            </a:prstGeom>
          </p:spPr>
        </p:pic>
        <p:pic>
          <p:nvPicPr>
            <p:cNvPr id="37" name="Picture 2" descr="이름표, 네임텍, 네임텍일러스트, 이름표일러스트, 유치원, 사진,이미지,일러스트,캘리그라피 - pepper83작가">
              <a:extLst>
                <a:ext uri="{FF2B5EF4-FFF2-40B4-BE49-F238E27FC236}">
                  <a16:creationId xmlns:a16="http://schemas.microsoft.com/office/drawing/2014/main" id="{AB10C18E-FD9F-DC9F-2B7F-5F4210440E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8" t="78150" r="50438" b="2921"/>
            <a:stretch/>
          </p:blipFill>
          <p:spPr bwMode="auto">
            <a:xfrm>
              <a:off x="10249508" y="2965193"/>
              <a:ext cx="1273119" cy="598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F7DA41-1A52-EEFF-AD9E-5643931BD7CB}"/>
                </a:ext>
              </a:extLst>
            </p:cNvPr>
            <p:cNvSpPr txBox="1"/>
            <p:nvPr/>
          </p:nvSpPr>
          <p:spPr>
            <a:xfrm>
              <a:off x="10307275" y="3111513"/>
              <a:ext cx="1115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/>
                <a:t>홍대길</a:t>
              </a:r>
              <a:endParaRPr lang="ko-KR" altLang="en-US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76467AD-65FB-091C-B87E-8A4C82706F6B}"/>
              </a:ext>
            </a:extLst>
          </p:cNvPr>
          <p:cNvGrpSpPr/>
          <p:nvPr/>
        </p:nvGrpSpPr>
        <p:grpSpPr>
          <a:xfrm>
            <a:off x="6462524" y="1644383"/>
            <a:ext cx="1273119" cy="1837803"/>
            <a:chOff x="6382926" y="1726303"/>
            <a:chExt cx="1273119" cy="183780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FD7F92B-4589-D330-E4F8-56D66D4A4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90" t="51484" r="41101" b="17918"/>
            <a:stretch/>
          </p:blipFill>
          <p:spPr>
            <a:xfrm>
              <a:off x="6440693" y="1726303"/>
              <a:ext cx="1115544" cy="1345720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093E066-1382-A60E-6E3F-2698C827449F}"/>
                </a:ext>
              </a:extLst>
            </p:cNvPr>
            <p:cNvGrpSpPr/>
            <p:nvPr/>
          </p:nvGrpSpPr>
          <p:grpSpPr>
            <a:xfrm>
              <a:off x="6382926" y="2965193"/>
              <a:ext cx="1273119" cy="598913"/>
              <a:chOff x="6382926" y="3164889"/>
              <a:chExt cx="1273119" cy="598913"/>
            </a:xfrm>
          </p:grpSpPr>
          <p:pic>
            <p:nvPicPr>
              <p:cNvPr id="42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7BD85D28-1279-CCDF-C762-E85418BE09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8" t="78150" r="50438" b="2921"/>
              <a:stretch/>
            </p:blipFill>
            <p:spPr bwMode="auto">
              <a:xfrm>
                <a:off x="6382926" y="3164889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3FE1C0-08CB-A2C3-33E6-B849AB2F722D}"/>
                  </a:ext>
                </a:extLst>
              </p:cNvPr>
              <p:cNvSpPr txBox="1"/>
              <p:nvPr/>
            </p:nvSpPr>
            <p:spPr>
              <a:xfrm>
                <a:off x="6440693" y="3323187"/>
                <a:ext cx="1115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이지성</a:t>
                </a: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A649538-876A-9B05-1760-26C714809466}"/>
              </a:ext>
            </a:extLst>
          </p:cNvPr>
          <p:cNvGrpSpPr/>
          <p:nvPr/>
        </p:nvGrpSpPr>
        <p:grpSpPr>
          <a:xfrm>
            <a:off x="2681015" y="1627125"/>
            <a:ext cx="1273119" cy="1855061"/>
            <a:chOff x="2617252" y="1709045"/>
            <a:chExt cx="1273119" cy="185506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D73F262-093E-23C8-49C8-D363018E7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96" t="11800" r="22260" b="55249"/>
            <a:stretch/>
          </p:blipFill>
          <p:spPr>
            <a:xfrm>
              <a:off x="2714660" y="1709045"/>
              <a:ext cx="1078302" cy="1449238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17D7855-415B-BF3B-39B9-0793B87EDBD6}"/>
                </a:ext>
              </a:extLst>
            </p:cNvPr>
            <p:cNvGrpSpPr/>
            <p:nvPr/>
          </p:nvGrpSpPr>
          <p:grpSpPr>
            <a:xfrm>
              <a:off x="2617252" y="2965193"/>
              <a:ext cx="1273119" cy="598913"/>
              <a:chOff x="2617252" y="3164889"/>
              <a:chExt cx="1273119" cy="598913"/>
            </a:xfrm>
          </p:grpSpPr>
          <p:pic>
            <p:nvPicPr>
              <p:cNvPr id="47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6F98E119-E9D0-9035-FEA0-6E9DDDE21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8" t="78150" r="50438" b="2921"/>
              <a:stretch/>
            </p:blipFill>
            <p:spPr bwMode="auto">
              <a:xfrm>
                <a:off x="2617252" y="3164889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9C21A8-4844-6808-D7EB-48D2471D176F}"/>
                  </a:ext>
                </a:extLst>
              </p:cNvPr>
              <p:cNvSpPr txBox="1"/>
              <p:nvPr/>
            </p:nvSpPr>
            <p:spPr>
              <a:xfrm>
                <a:off x="2675019" y="3323187"/>
                <a:ext cx="1115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서재현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B0846E5-5CEE-1226-7D64-1BB2B255ADD9}"/>
              </a:ext>
            </a:extLst>
          </p:cNvPr>
          <p:cNvGrpSpPr/>
          <p:nvPr/>
        </p:nvGrpSpPr>
        <p:grpSpPr>
          <a:xfrm>
            <a:off x="803526" y="1607563"/>
            <a:ext cx="1273119" cy="1874623"/>
            <a:chOff x="712018" y="1689483"/>
            <a:chExt cx="1273119" cy="1874623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FD185D-89B4-6719-1BF8-EEA6A7B4F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6050" b="81050" l="63200" r="75767">
                          <a14:foregroundMark x1="67867" y1="72700" x2="73167" y2="81050"/>
                          <a14:foregroundMark x1="73167" y1="81050" x2="73600" y2="80950"/>
                          <a14:foregroundMark x1="69400" y1="78450" x2="69400" y2="78450"/>
                          <a14:foregroundMark x1="66167" y1="75600" x2="66167" y2="75600"/>
                          <a14:foregroundMark x1="66533" y1="75100" x2="73033" y2="80150"/>
                          <a14:foregroundMark x1="73033" y1="80150" x2="72300" y2="74450"/>
                          <a14:foregroundMark x1="73967" y1="78050" x2="74600" y2="79800"/>
                          <a14:foregroundMark x1="72333" y1="80100" x2="70867" y2="80950"/>
                          <a14:foregroundMark x1="69600" y1="77800" x2="69033" y2="78950"/>
                          <a14:foregroundMark x1="66300" y1="80500" x2="65933" y2="809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56" t="52988" r="22653" b="16022"/>
            <a:stretch/>
          </p:blipFill>
          <p:spPr>
            <a:xfrm>
              <a:off x="790805" y="1689483"/>
              <a:ext cx="1115544" cy="1468800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CC50F42-1E28-83D9-8313-DC5787F42EC1}"/>
                </a:ext>
              </a:extLst>
            </p:cNvPr>
            <p:cNvGrpSpPr/>
            <p:nvPr/>
          </p:nvGrpSpPr>
          <p:grpSpPr>
            <a:xfrm>
              <a:off x="712018" y="2965193"/>
              <a:ext cx="1273119" cy="598913"/>
              <a:chOff x="10249507" y="3267197"/>
              <a:chExt cx="1273119" cy="598913"/>
            </a:xfrm>
          </p:grpSpPr>
          <p:pic>
            <p:nvPicPr>
              <p:cNvPr id="52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A6AD1D3F-5F1C-5062-4835-E9F0566A13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1" t="59463" r="4087" b="21793"/>
              <a:stretch/>
            </p:blipFill>
            <p:spPr bwMode="auto">
              <a:xfrm>
                <a:off x="10249507" y="3267197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AFF6A0-34B8-43F6-8A1C-6A19F6F7C32A}"/>
                  </a:ext>
                </a:extLst>
              </p:cNvPr>
              <p:cNvSpPr txBox="1"/>
              <p:nvPr/>
            </p:nvSpPr>
            <p:spPr>
              <a:xfrm>
                <a:off x="10368482" y="3387343"/>
                <a:ext cx="1035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김수민</a:t>
                </a: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3C62F1E-B39F-8346-C34A-262207A06A74}"/>
              </a:ext>
            </a:extLst>
          </p:cNvPr>
          <p:cNvGrpSpPr/>
          <p:nvPr/>
        </p:nvGrpSpPr>
        <p:grpSpPr>
          <a:xfrm>
            <a:off x="4567818" y="1576711"/>
            <a:ext cx="1273119" cy="1905475"/>
            <a:chOff x="4523003" y="1658631"/>
            <a:chExt cx="1273119" cy="190547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8142A65-EFD5-AAC6-87A5-B8305415A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5" t="12911" r="78940" b="56789"/>
            <a:stretch/>
          </p:blipFill>
          <p:spPr>
            <a:xfrm>
              <a:off x="4577106" y="1658631"/>
              <a:ext cx="1164912" cy="1437833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57B2E2B-22F3-2E2E-4308-6194A5909FD8}"/>
                </a:ext>
              </a:extLst>
            </p:cNvPr>
            <p:cNvGrpSpPr/>
            <p:nvPr/>
          </p:nvGrpSpPr>
          <p:grpSpPr>
            <a:xfrm>
              <a:off x="4523003" y="2965193"/>
              <a:ext cx="1273119" cy="598913"/>
              <a:chOff x="4523003" y="3164889"/>
              <a:chExt cx="1273119" cy="598913"/>
            </a:xfrm>
          </p:grpSpPr>
          <p:pic>
            <p:nvPicPr>
              <p:cNvPr id="57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5B632ED5-9A58-4EE2-8E48-E63CC9351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1" t="59463" r="4087" b="21793"/>
              <a:stretch/>
            </p:blipFill>
            <p:spPr bwMode="auto">
              <a:xfrm>
                <a:off x="4523003" y="3164889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4E166B-F643-8F7B-B13F-77F0B0F6D848}"/>
                  </a:ext>
                </a:extLst>
              </p:cNvPr>
              <p:cNvSpPr txBox="1"/>
              <p:nvPr/>
            </p:nvSpPr>
            <p:spPr>
              <a:xfrm>
                <a:off x="4641978" y="3285035"/>
                <a:ext cx="1035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/>
                  <a:t>심현정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3570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E76F4-714A-DFCF-FB5C-0A36F2779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C4C4128-EA87-7B02-3348-E47A50108D6D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F5A7E7C-8B98-14AD-464A-8C872A780194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6.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출처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290121-271E-9492-DD8B-483C7A10A17F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9EE356-40E8-F616-F74F-A83DE98FC97A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D5450-C29D-307A-0A08-781F19C7E87B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EB14386-C2F8-A508-5909-64B80A3739E3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C51CF29-4645-6ED5-BBF8-5A2F4755601B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21CB8AE-6DAC-9698-F0DB-7C811BE192B5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0256C2D-9500-0C3B-3869-0E30FE4AF3BA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21A1D0C8-EE53-8558-2A70-9802F920E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974D60B-69D8-6C55-9878-49C42D4D0338}"/>
              </a:ext>
            </a:extLst>
          </p:cNvPr>
          <p:cNvGrpSpPr/>
          <p:nvPr/>
        </p:nvGrpSpPr>
        <p:grpSpPr>
          <a:xfrm>
            <a:off x="622312" y="1252042"/>
            <a:ext cx="9131301" cy="800219"/>
            <a:chOff x="1073388" y="1623670"/>
            <a:chExt cx="9131301" cy="8002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FE42FA-E4D3-0A1E-EA9F-26F3F1FCF45F}"/>
                </a:ext>
              </a:extLst>
            </p:cNvPr>
            <p:cNvSpPr txBox="1"/>
            <p:nvPr/>
          </p:nvSpPr>
          <p:spPr>
            <a:xfrm>
              <a:off x="1073388" y="1623670"/>
              <a:ext cx="28920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solidFill>
                    <a:srgbClr val="333F50"/>
                  </a:solidFill>
                </a:rPr>
                <a:t>기사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F70C50-3A73-CCB4-43EF-C2E0F9A8C74C}"/>
                </a:ext>
              </a:extLst>
            </p:cNvPr>
            <p:cNvSpPr txBox="1"/>
            <p:nvPr/>
          </p:nvSpPr>
          <p:spPr>
            <a:xfrm>
              <a:off x="1263888" y="1993002"/>
              <a:ext cx="8940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100" dirty="0">
                  <a:solidFill>
                    <a:srgbClr val="333F50"/>
                  </a:solidFill>
                </a:rPr>
                <a:t>연합뉴스 </a:t>
              </a:r>
              <a:r>
                <a:rPr lang="en-US" altLang="ko-KR" sz="1100" dirty="0">
                  <a:solidFill>
                    <a:srgbClr val="333F50"/>
                  </a:solidFill>
                </a:rPr>
                <a:t>- </a:t>
              </a:r>
              <a:r>
                <a:rPr lang="en-US" altLang="ko-KR" sz="1100" dirty="0">
                  <a:solidFill>
                    <a:srgbClr val="333F50"/>
                  </a:solidFill>
                  <a:hlinkClick r:id="rId5"/>
                </a:rPr>
                <a:t>https://www.yna.co.kr/view/AKR20240321098300530?input=1195m</a:t>
              </a:r>
              <a:endParaRPr lang="en-US" altLang="ko-KR" sz="1100" dirty="0">
                <a:solidFill>
                  <a:srgbClr val="333F50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100" dirty="0">
                  <a:solidFill>
                    <a:srgbClr val="333F50"/>
                  </a:solidFill>
                </a:rPr>
                <a:t>필드뉴스 </a:t>
              </a:r>
              <a:r>
                <a:rPr lang="en-US" altLang="ko-KR" sz="1100" dirty="0">
                  <a:solidFill>
                    <a:srgbClr val="333F50"/>
                  </a:solidFill>
                </a:rPr>
                <a:t>- </a:t>
              </a:r>
              <a:r>
                <a:rPr lang="en-US" altLang="ko-KR" sz="1100" dirty="0">
                  <a:solidFill>
                    <a:srgbClr val="333F50"/>
                  </a:solidFill>
                  <a:hlinkClick r:id="rId6"/>
                </a:rPr>
                <a:t>https://www.fieldnews.kr/news/articleView.html?idxno=2928</a:t>
              </a:r>
              <a:endParaRPr lang="en-US" altLang="ko-KR" sz="1100" dirty="0">
                <a:solidFill>
                  <a:srgbClr val="333F5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614018-CF3B-8C21-B04A-74679B1191A9}"/>
              </a:ext>
            </a:extLst>
          </p:cNvPr>
          <p:cNvGrpSpPr/>
          <p:nvPr/>
        </p:nvGrpSpPr>
        <p:grpSpPr>
          <a:xfrm>
            <a:off x="622312" y="2061565"/>
            <a:ext cx="10630681" cy="800219"/>
            <a:chOff x="1073388" y="1623670"/>
            <a:chExt cx="9131301" cy="8002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7A9E5D-ABA0-7A5E-E9C6-D6B4FFBC509B}"/>
                </a:ext>
              </a:extLst>
            </p:cNvPr>
            <p:cNvSpPr txBox="1"/>
            <p:nvPr/>
          </p:nvSpPr>
          <p:spPr>
            <a:xfrm>
              <a:off x="1073388" y="1623670"/>
              <a:ext cx="28920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100" b="1" dirty="0">
                  <a:solidFill>
                    <a:srgbClr val="333F50"/>
                  </a:solidFill>
                </a:rPr>
                <a:t>AI hub</a:t>
              </a:r>
              <a:endParaRPr lang="ko-KR" altLang="en-US" sz="1100" b="1" dirty="0">
                <a:solidFill>
                  <a:srgbClr val="333F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87A06C-8617-E3DD-507A-0B7EA525950A}"/>
                </a:ext>
              </a:extLst>
            </p:cNvPr>
            <p:cNvSpPr txBox="1"/>
            <p:nvPr/>
          </p:nvSpPr>
          <p:spPr>
            <a:xfrm>
              <a:off x="1263888" y="1993002"/>
              <a:ext cx="8940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100" dirty="0"/>
                <a:t>실내외 군중 특성 데이터 </a:t>
              </a:r>
              <a:r>
                <a:rPr lang="en-US" altLang="ko-KR" sz="1100" dirty="0"/>
                <a:t>- </a:t>
              </a:r>
              <a:r>
                <a:rPr lang="en-US" altLang="ko-KR" sz="1100" dirty="0">
                  <a:effectLst/>
                  <a:hlinkClick r:id="rId7"/>
                </a:rPr>
                <a:t>https://www.aihub.or.kr/aihubdata/data/view.do?currMenu=&amp;topMenu=&amp;aihubDataSe=data&amp;dataSetSn=71368</a:t>
              </a:r>
              <a:endParaRPr lang="en-US" altLang="ko-KR" sz="1100" dirty="0">
                <a:effectLst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100" dirty="0">
                  <a:solidFill>
                    <a:srgbClr val="333F50"/>
                  </a:solidFill>
                </a:rPr>
                <a:t>이상행동 </a:t>
              </a:r>
              <a:r>
                <a:rPr lang="en-US" altLang="ko-KR" sz="1100" dirty="0">
                  <a:solidFill>
                    <a:srgbClr val="333F50"/>
                  </a:solidFill>
                </a:rPr>
                <a:t>CCTV </a:t>
              </a:r>
              <a:r>
                <a:rPr lang="ko-KR" altLang="en-US" sz="1100" dirty="0">
                  <a:solidFill>
                    <a:srgbClr val="333F50"/>
                  </a:solidFill>
                </a:rPr>
                <a:t>영상 </a:t>
              </a:r>
              <a:r>
                <a:rPr lang="en-US" altLang="ko-KR" sz="1100" dirty="0">
                  <a:solidFill>
                    <a:srgbClr val="333F50"/>
                  </a:solidFill>
                </a:rPr>
                <a:t>- </a:t>
              </a:r>
              <a:r>
                <a:rPr lang="en-US" altLang="ko-KR" sz="1100" dirty="0">
                  <a:solidFill>
                    <a:srgbClr val="333F50"/>
                  </a:solidFill>
                  <a:hlinkClick r:id="rId8"/>
                </a:rPr>
                <a:t>https://www.aihub.or.kr/aihubdata/data/view.do?currMenu=&amp;topMenu=&amp;aihubDataSe=data&amp;dataSetSn=171</a:t>
              </a:r>
              <a:endParaRPr lang="en-US" altLang="ko-KR" sz="1100" dirty="0">
                <a:solidFill>
                  <a:srgbClr val="333F50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779F2E-5E1C-C8BE-C2DF-9C21A8578134}"/>
              </a:ext>
            </a:extLst>
          </p:cNvPr>
          <p:cNvGrpSpPr/>
          <p:nvPr/>
        </p:nvGrpSpPr>
        <p:grpSpPr>
          <a:xfrm>
            <a:off x="622312" y="3000752"/>
            <a:ext cx="4847949" cy="4154984"/>
            <a:chOff x="1073388" y="1623670"/>
            <a:chExt cx="4847949" cy="41549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9E6270-95DC-35A2-29B0-C35B2C69FFE5}"/>
                </a:ext>
              </a:extLst>
            </p:cNvPr>
            <p:cNvSpPr txBox="1"/>
            <p:nvPr/>
          </p:nvSpPr>
          <p:spPr>
            <a:xfrm>
              <a:off x="1073388" y="1623670"/>
              <a:ext cx="2892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333F50"/>
                  </a:solidFill>
                </a:rPr>
                <a:t>데이터 셋 구축 </a:t>
              </a:r>
              <a:r>
                <a:rPr lang="en-US" altLang="ko-KR" sz="1200" b="1" dirty="0">
                  <a:solidFill>
                    <a:srgbClr val="333F50"/>
                  </a:solidFill>
                </a:rPr>
                <a:t>- </a:t>
              </a:r>
              <a:r>
                <a:rPr lang="en-US" altLang="ko-KR" sz="1200" b="1" dirty="0" err="1">
                  <a:solidFill>
                    <a:srgbClr val="333F50"/>
                  </a:solidFill>
                </a:rPr>
                <a:t>Youtube</a:t>
              </a:r>
              <a:endParaRPr lang="ko-KR" altLang="en-US" sz="1200" b="1" dirty="0">
                <a:solidFill>
                  <a:srgbClr val="333F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06DC0-1371-F201-E551-B6A74B3701C1}"/>
                </a:ext>
              </a:extLst>
            </p:cNvPr>
            <p:cNvSpPr txBox="1"/>
            <p:nvPr/>
          </p:nvSpPr>
          <p:spPr>
            <a:xfrm>
              <a:off x="1263888" y="1993002"/>
              <a:ext cx="4657449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9"/>
                </a:rPr>
                <a:t>https://www.youtube.com/watch?v=0YUf3ePe4q0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0"/>
                </a:rPr>
                <a:t>https://www.youtube.com/watch?v=ejyV2uxwYeU&amp;t=4120s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1"/>
                </a:rPr>
                <a:t>https://www.youtube.com/watch?v=Xlj879bHSoQ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2"/>
                </a:rPr>
                <a:t>https://www.youtube.com/watch?v=7FtGLRF4PA8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3"/>
                </a:rPr>
                <a:t>https://youtu.be/KFoLlubB8Iw?si=5OjFjgg1PiDkuK90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4"/>
                </a:rPr>
                <a:t>https://youtu.be/mpfou7-1TAA?si=k4aTntA7qtmIPolb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5"/>
                </a:rPr>
                <a:t>https://youtu.be/EztAfWI4RTI?si=EkGtK438pdK75zaV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6"/>
                </a:rPr>
                <a:t>https://youtu.be/URiV6BnKV_U?si=hLpvhgB360GW85v3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7"/>
                </a:rPr>
                <a:t>https://youtu.be/OfjRkryIUcg?si=u3qc-JlOlkx9ctny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8"/>
                </a:rPr>
                <a:t>https://www.youtube.com/watch?v=8mIMZ5GMTVg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19"/>
                </a:rPr>
                <a:t>https://www.youtube.com/watch?v=Xb51De4wXNs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20"/>
                </a:rPr>
                <a:t>https://www.youtube.com/watch?v=f_JOQ825GSc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21"/>
                </a:rPr>
                <a:t>https://www.youtube.com/watch?v=1pEEcLIwTBU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22"/>
                </a:rPr>
                <a:t>https://www.youtube.com/watch?v=SQHHu1Z5NCY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23"/>
                </a:rPr>
                <a:t>https://www.youtube.com/watch?v=FchUQK0EGbg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24"/>
                </a:rPr>
                <a:t>https://www.youtube.com/watch?v=rE8COCbqT6E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200" dirty="0"/>
            </a:p>
            <a:p>
              <a:endParaRPr lang="en-US" altLang="ko-KR" sz="12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4C7B016-9847-1DEC-DCE8-797244AADE70}"/>
              </a:ext>
            </a:extLst>
          </p:cNvPr>
          <p:cNvGrpSpPr/>
          <p:nvPr/>
        </p:nvGrpSpPr>
        <p:grpSpPr>
          <a:xfrm>
            <a:off x="5150410" y="2996196"/>
            <a:ext cx="6609646" cy="3379743"/>
            <a:chOff x="5355606" y="2913510"/>
            <a:chExt cx="6609646" cy="337974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CC5115F-BEC6-F961-E8F8-D4E82BB10942}"/>
                </a:ext>
              </a:extLst>
            </p:cNvPr>
            <p:cNvGrpSpPr/>
            <p:nvPr/>
          </p:nvGrpSpPr>
          <p:grpSpPr>
            <a:xfrm>
              <a:off x="5355606" y="2913510"/>
              <a:ext cx="4847949" cy="1200329"/>
              <a:chOff x="1073388" y="1623670"/>
              <a:chExt cx="4847949" cy="120032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062C6-7A5B-094A-2965-871FB039D4C4}"/>
                  </a:ext>
                </a:extLst>
              </p:cNvPr>
              <p:cNvSpPr txBox="1"/>
              <p:nvPr/>
            </p:nvSpPr>
            <p:spPr>
              <a:xfrm>
                <a:off x="1073388" y="1623670"/>
                <a:ext cx="2892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>
                    <a:solidFill>
                      <a:srgbClr val="333F50"/>
                    </a:solidFill>
                  </a:rPr>
                  <a:t>데이터 셋 구축 </a:t>
                </a:r>
                <a:r>
                  <a:rPr lang="en-US" altLang="ko-KR" sz="1200" b="1" dirty="0">
                    <a:solidFill>
                      <a:srgbClr val="333F50"/>
                    </a:solidFill>
                  </a:rPr>
                  <a:t>– Adobe Stock</a:t>
                </a:r>
                <a:endParaRPr lang="ko-KR" altLang="en-US" sz="1200" b="1" dirty="0">
                  <a:solidFill>
                    <a:srgbClr val="333F5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360D5C-04A9-520E-B2FF-2AD4CC837E9A}"/>
                  </a:ext>
                </a:extLst>
              </p:cNvPr>
              <p:cNvSpPr txBox="1"/>
              <p:nvPr/>
            </p:nvSpPr>
            <p:spPr>
              <a:xfrm>
                <a:off x="1263888" y="1993002"/>
                <a:ext cx="4657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2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2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200" dirty="0"/>
              </a:p>
              <a:p>
                <a:endParaRPr lang="en-US" altLang="ko-KR" sz="12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1AC86B-C600-71DC-36BB-78C3567848F6}"/>
                </a:ext>
              </a:extLst>
            </p:cNvPr>
            <p:cNvSpPr txBox="1"/>
            <p:nvPr/>
          </p:nvSpPr>
          <p:spPr>
            <a:xfrm>
              <a:off x="5675964" y="3246265"/>
              <a:ext cx="628928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hlinkClick r:id="rId25"/>
                </a:rPr>
                <a:t>https://stock.adobe.com/kr/search/images?filters%5Bcontent_type%3Aphoto%5D=1&amp;filters%5Bcontent_type%3Aillustration%5D=1&amp;filters%5Bcontent_type%3Azip_vector%5D=1&amp;filters%5Bcontent_type%3Avideo%5D=1&amp;filters%5Bcontent_type%3Atemplate%5D=1&amp;filters%5Bcontent_type%3A3d%5D=1&amp;filters%5Bcontent_type%3Aaudio%5D=0&amp;filters%5Binclude_stock_enterprise%5D=0&amp;filters%5Bis_editorial%5D=0&amp;filters%5Bfree_collection%5D=0&amp;filters%5Bcontent_type%3Aimage%5D=1&amp;k=%EA%B5%B0%EC%A4%91&amp;order=relevance&amp;limit=100&amp;search_page=3&amp;search_type=pagination&amp;get_facets=0&amp;asset_id=120395848</a:t>
              </a:r>
              <a:endParaRPr lang="en-US" altLang="ko-KR" sz="1200" dirty="0"/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en-US" altLang="ko-KR" sz="1200" dirty="0"/>
                <a:t>les rollers, </a:t>
              </a:r>
              <a:r>
                <a:rPr lang="ko-KR" altLang="en-US" sz="1200" dirty="0"/>
                <a:t>제작자 </a:t>
              </a:r>
              <a:r>
                <a:rPr lang="en-US" altLang="ko-KR" sz="1200" dirty="0"/>
                <a:t>: </a:t>
              </a:r>
              <a:r>
                <a:rPr lang="en-US" altLang="ko-KR" sz="1200" dirty="0" err="1"/>
                <a:t>Daiga</a:t>
              </a:r>
              <a:endParaRPr lang="en-US" altLang="ko-KR" sz="1200" dirty="0"/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ko-KR" altLang="en-US" sz="1200" dirty="0"/>
                <a:t>横断歩道</a:t>
              </a:r>
              <a:r>
                <a:rPr lang="ja-JP" altLang="en-US" sz="1200" dirty="0"/>
                <a:t>を</a:t>
              </a:r>
              <a:r>
                <a:rPr lang="ko-KR" altLang="en-US" sz="1200" dirty="0"/>
                <a:t>渡</a:t>
              </a:r>
              <a:r>
                <a:rPr lang="ja-JP" altLang="en-US" sz="1200" dirty="0"/>
                <a:t>る</a:t>
              </a:r>
              <a:r>
                <a:rPr lang="ko-KR" altLang="en-US" sz="1200" dirty="0"/>
                <a:t>群衆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제작자 </a:t>
              </a:r>
              <a:r>
                <a:rPr lang="en-US" altLang="ko-KR" sz="1200" dirty="0"/>
                <a:t>: 7maru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ko-KR" altLang="en-US" sz="1200" dirty="0"/>
                <a:t>横断歩道</a:t>
              </a:r>
              <a:r>
                <a:rPr lang="ja-JP" altLang="en-US" sz="1200" dirty="0"/>
                <a:t>を</a:t>
              </a:r>
              <a:r>
                <a:rPr lang="ko-KR" altLang="en-US" sz="1200" dirty="0"/>
                <a:t>渡</a:t>
              </a:r>
              <a:r>
                <a:rPr lang="ja-JP" altLang="en-US" sz="1200" dirty="0"/>
                <a:t>る</a:t>
              </a:r>
              <a:r>
                <a:rPr lang="ko-KR" altLang="en-US" sz="1200" dirty="0"/>
                <a:t>人々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제작자 </a:t>
              </a:r>
              <a:r>
                <a:rPr lang="en-US" altLang="ko-KR" sz="1200" dirty="0"/>
                <a:t>: Ryusuke Komori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en-US" altLang="ko-KR" sz="1200" dirty="0" err="1"/>
                <a:t>Darsena</a:t>
              </a:r>
              <a:r>
                <a:rPr lang="en-US" altLang="ko-KR" sz="1200" dirty="0"/>
                <a:t> di Milano, </a:t>
              </a:r>
              <a:r>
                <a:rPr lang="ko-KR" altLang="en-US" sz="1200" dirty="0"/>
                <a:t>제작자 </a:t>
              </a:r>
              <a:r>
                <a:rPr lang="en-US" altLang="ko-KR" sz="1200" dirty="0"/>
                <a:t>: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Alessandro </a:t>
              </a:r>
              <a:r>
                <a:rPr lang="en-US" altLang="ko-KR" sz="1200" dirty="0" err="1"/>
                <a:t>Calzolaro</a:t>
              </a:r>
              <a:endParaRPr lang="en-US" altLang="ko-KR" sz="1200" dirty="0"/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en-US" altLang="ko-KR" sz="1200" dirty="0"/>
                <a:t>Bangkok City, Thailand : 03/12/2020 : Unidentified people, Crowd of Thai wearing face mask for health due to Coronavirus Disease or covid-19 and air pollution in mass transit in public. Rush hour. </a:t>
              </a:r>
              <a:r>
                <a:rPr lang="ko-KR" altLang="en-US" sz="1200" dirty="0"/>
                <a:t>간단히 표시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제작자 </a:t>
              </a:r>
              <a:r>
                <a:rPr lang="en-US" altLang="ko-KR" sz="1200" dirty="0"/>
                <a:t>:</a:t>
              </a:r>
              <a:r>
                <a:rPr lang="ko-KR" altLang="en-US" sz="1200" dirty="0"/>
                <a:t> </a:t>
              </a:r>
              <a:r>
                <a:rPr lang="en-US" altLang="ko-KR" sz="1200" dirty="0" err="1"/>
                <a:t>tampatra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004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30883-C2D8-DD69-7658-0EAE997F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134B521-F9D6-F22E-09CE-CF63FE321E28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A24F1F-EB38-9EAC-1C8D-90BBDD8D25FC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1.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개요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57097AD-9B6E-92EF-A8A6-AE1583128A91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443DFE-6AB8-24A2-45D9-4A91AE8E4EDB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964AB7-2DBD-35F3-E533-A4C41046DF58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349A85A-0AA3-00F9-F92A-703644CDB0D3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228CF58-ADF4-E279-9FB7-D4B2A5F23690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5FC4350-5409-5B4A-6D2A-E64EA615BB73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1E5A6ED-7E84-EF8A-F8A7-34933E6FDB94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473ACBBF-EAC8-843A-7020-3568950CF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C1A3A-14E2-8ADD-BC75-70CA0ACDD5FE}"/>
              </a:ext>
            </a:extLst>
          </p:cNvPr>
          <p:cNvSpPr txBox="1"/>
          <p:nvPr/>
        </p:nvSpPr>
        <p:spPr>
          <a:xfrm>
            <a:off x="5108894" y="395093"/>
            <a:ext cx="28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프로젝트 목표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87B63A-FEEE-FAB3-D360-05778D591F5E}"/>
              </a:ext>
            </a:extLst>
          </p:cNvPr>
          <p:cNvGrpSpPr/>
          <p:nvPr/>
        </p:nvGrpSpPr>
        <p:grpSpPr>
          <a:xfrm>
            <a:off x="4645619" y="2541389"/>
            <a:ext cx="2900762" cy="3402198"/>
            <a:chOff x="3871609" y="2724933"/>
            <a:chExt cx="2900762" cy="252468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1830FEA-E404-3262-8D37-8388C6BF1B3B}"/>
                </a:ext>
              </a:extLst>
            </p:cNvPr>
            <p:cNvGrpSpPr/>
            <p:nvPr/>
          </p:nvGrpSpPr>
          <p:grpSpPr>
            <a:xfrm>
              <a:off x="3871609" y="2724933"/>
              <a:ext cx="2900762" cy="2524682"/>
              <a:chOff x="3871609" y="2724933"/>
              <a:chExt cx="2900762" cy="2524682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741542A-0840-49DB-D859-DA3339285C19}"/>
                  </a:ext>
                </a:extLst>
              </p:cNvPr>
              <p:cNvSpPr/>
              <p:nvPr/>
            </p:nvSpPr>
            <p:spPr>
              <a:xfrm>
                <a:off x="3871609" y="2729615"/>
                <a:ext cx="2880000" cy="2520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FD8A2DB5-68B7-FF71-B1CD-5F0B4FB2A970}"/>
                  </a:ext>
                </a:extLst>
              </p:cNvPr>
              <p:cNvSpPr/>
              <p:nvPr/>
            </p:nvSpPr>
            <p:spPr>
              <a:xfrm>
                <a:off x="3892371" y="2724933"/>
                <a:ext cx="2880000" cy="2520000"/>
              </a:xfrm>
              <a:prstGeom prst="roundRect">
                <a:avLst/>
              </a:prstGeom>
              <a:solidFill>
                <a:srgbClr val="00000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980DF4-5235-E749-1B8F-212246A122DC}"/>
                </a:ext>
              </a:extLst>
            </p:cNvPr>
            <p:cNvSpPr txBox="1"/>
            <p:nvPr/>
          </p:nvSpPr>
          <p:spPr>
            <a:xfrm>
              <a:off x="3976964" y="3668240"/>
              <a:ext cx="2669290" cy="6454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이동 방향 추적 및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군중 밀집도 예측 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029209-F6D4-85D5-BD72-826120FFA298}"/>
              </a:ext>
            </a:extLst>
          </p:cNvPr>
          <p:cNvGrpSpPr/>
          <p:nvPr/>
        </p:nvGrpSpPr>
        <p:grpSpPr>
          <a:xfrm>
            <a:off x="945533" y="2543507"/>
            <a:ext cx="3170806" cy="3400080"/>
            <a:chOff x="3686157" y="2729615"/>
            <a:chExt cx="3170806" cy="252310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8634221-301B-4B16-A7F8-8C5C21D2B924}"/>
                </a:ext>
              </a:extLst>
            </p:cNvPr>
            <p:cNvGrpSpPr/>
            <p:nvPr/>
          </p:nvGrpSpPr>
          <p:grpSpPr>
            <a:xfrm>
              <a:off x="3871609" y="2729615"/>
              <a:ext cx="2880000" cy="2523109"/>
              <a:chOff x="3871609" y="2729615"/>
              <a:chExt cx="2880000" cy="2523109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93A1EACB-D8EF-BC0F-EE8C-0290B38E182E}"/>
                  </a:ext>
                </a:extLst>
              </p:cNvPr>
              <p:cNvSpPr/>
              <p:nvPr/>
            </p:nvSpPr>
            <p:spPr>
              <a:xfrm>
                <a:off x="3871609" y="2729615"/>
                <a:ext cx="2880000" cy="2520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E8840D2-C048-FFD7-5513-52F66FD346CE}"/>
                  </a:ext>
                </a:extLst>
              </p:cNvPr>
              <p:cNvSpPr/>
              <p:nvPr/>
            </p:nvSpPr>
            <p:spPr>
              <a:xfrm>
                <a:off x="3871609" y="2732724"/>
                <a:ext cx="2880000" cy="2520000"/>
              </a:xfrm>
              <a:prstGeom prst="roundRect">
                <a:avLst/>
              </a:prstGeom>
              <a:solidFill>
                <a:srgbClr val="00000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B2D324-C69E-4B3E-8615-CC8A2C933D9D}"/>
                </a:ext>
              </a:extLst>
            </p:cNvPr>
            <p:cNvSpPr txBox="1"/>
            <p:nvPr/>
          </p:nvSpPr>
          <p:spPr>
            <a:xfrm>
              <a:off x="3686157" y="3514075"/>
              <a:ext cx="3170806" cy="9537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객체 탐지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및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</a:rPr>
                <a:t>히트맵으로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밀집도 시각화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AF9E2C-13D1-4F50-021B-06ACDAAD2C6F}"/>
              </a:ext>
            </a:extLst>
          </p:cNvPr>
          <p:cNvGrpSpPr/>
          <p:nvPr/>
        </p:nvGrpSpPr>
        <p:grpSpPr>
          <a:xfrm>
            <a:off x="8075661" y="2539570"/>
            <a:ext cx="3170806" cy="3404017"/>
            <a:chOff x="3686157" y="2729615"/>
            <a:chExt cx="3170806" cy="25260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D6ED755-3468-3494-6BEF-D709751FBF79}"/>
                </a:ext>
              </a:extLst>
            </p:cNvPr>
            <p:cNvGrpSpPr/>
            <p:nvPr/>
          </p:nvGrpSpPr>
          <p:grpSpPr>
            <a:xfrm>
              <a:off x="3871609" y="2729615"/>
              <a:ext cx="2889728" cy="2526031"/>
              <a:chOff x="3871609" y="2729615"/>
              <a:chExt cx="2889728" cy="2526031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FB89147-90EA-79D1-CA54-98A2EF559E3C}"/>
                  </a:ext>
                </a:extLst>
              </p:cNvPr>
              <p:cNvSpPr/>
              <p:nvPr/>
            </p:nvSpPr>
            <p:spPr>
              <a:xfrm>
                <a:off x="3871609" y="2729615"/>
                <a:ext cx="2880000" cy="25200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05B7B5A-BAC6-7A72-A096-52D7466F38E4}"/>
                  </a:ext>
                </a:extLst>
              </p:cNvPr>
              <p:cNvSpPr/>
              <p:nvPr/>
            </p:nvSpPr>
            <p:spPr>
              <a:xfrm>
                <a:off x="3881337" y="2735646"/>
                <a:ext cx="2880000" cy="2520000"/>
              </a:xfrm>
              <a:prstGeom prst="roundRect">
                <a:avLst/>
              </a:prstGeom>
              <a:solidFill>
                <a:srgbClr val="00000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B9591B-10FE-934E-32E2-C5D66F2EB756}"/>
                </a:ext>
              </a:extLst>
            </p:cNvPr>
            <p:cNvSpPr txBox="1"/>
            <p:nvPr/>
          </p:nvSpPr>
          <p:spPr>
            <a:xfrm>
              <a:off x="3686157" y="3668240"/>
              <a:ext cx="3170806" cy="6454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군중 과밀 영역에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경고 알림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008D5F-53EB-EA42-9056-14260EEA19C6}"/>
              </a:ext>
            </a:extLst>
          </p:cNvPr>
          <p:cNvSpPr/>
          <p:nvPr/>
        </p:nvSpPr>
        <p:spPr>
          <a:xfrm>
            <a:off x="442132" y="1049312"/>
            <a:ext cx="11307736" cy="1144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rgbClr val="3799F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  </a:t>
            </a:r>
            <a:r>
              <a:rPr lang="ko-KR" altLang="en-US" sz="3200" b="1" dirty="0">
                <a:solidFill>
                  <a:srgbClr val="3799FA"/>
                </a:solidFill>
              </a:rPr>
              <a:t>군중 밀집도  </a:t>
            </a:r>
            <a:r>
              <a:rPr lang="en-US" altLang="ko-KR" sz="5400" b="1" dirty="0">
                <a:solidFill>
                  <a:srgbClr val="3799F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7720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47305-CF55-FAAE-5945-34E8A5E2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3028626-5793-44D9-9221-8626302B9666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CFCF51-28BA-BA34-1213-110A6F831544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1.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개요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21502A9-2295-EFE4-63C7-DE26A73FB4DD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41A67F0-2571-6FCB-9A24-426DCAA9D818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8E5431-317F-79CD-FFA4-92F78D3A0E43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B2630B7-2BD8-C9B8-94FE-2ACF0D86DA2F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050B465-1986-F07B-20F4-333FB94F1225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83D3F4D-D189-DAA8-D0AD-003584862805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192403B-E32E-A5AD-E5DD-0CAED381CAB5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7ED2C8DF-EFF6-0EC8-467D-42DC8EC66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753E2-D92D-CE99-0B95-AAAC82E23B2B}"/>
              </a:ext>
            </a:extLst>
          </p:cNvPr>
          <p:cNvSpPr txBox="1"/>
          <p:nvPr/>
        </p:nvSpPr>
        <p:spPr>
          <a:xfrm>
            <a:off x="5108894" y="395093"/>
            <a:ext cx="28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프로젝트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B669D5-0BFC-E61A-F75F-3016036F3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33218"/>
              </p:ext>
            </p:extLst>
          </p:nvPr>
        </p:nvGraphicFramePr>
        <p:xfrm>
          <a:off x="1549252" y="1303250"/>
          <a:ext cx="9283700" cy="48880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641850">
                  <a:extLst>
                    <a:ext uri="{9D8B030D-6E8A-4147-A177-3AD203B41FA5}">
                      <a16:colId xmlns:a16="http://schemas.microsoft.com/office/drawing/2014/main" val="3568428911"/>
                    </a:ext>
                  </a:extLst>
                </a:gridCol>
                <a:gridCol w="4641850">
                  <a:extLst>
                    <a:ext uri="{9D8B030D-6E8A-4147-A177-3AD203B41FA5}">
                      <a16:colId xmlns:a16="http://schemas.microsoft.com/office/drawing/2014/main" val="3513549064"/>
                    </a:ext>
                  </a:extLst>
                </a:gridCol>
              </a:tblGrid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720548"/>
                  </a:ext>
                </a:extLst>
              </a:tr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~ 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 구성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주제 논문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089983"/>
                  </a:ext>
                </a:extLst>
              </a:tr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16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~ 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 선정 및 기획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726484"/>
                  </a:ext>
                </a:extLst>
              </a:tr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~ 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딥러닝 모델</a:t>
                      </a:r>
                      <a:r>
                        <a:rPr lang="en-US" altLang="ko-KR" dirty="0"/>
                        <a:t>, Flask </a:t>
                      </a:r>
                      <a:r>
                        <a:rPr lang="ko-KR" altLang="en-US" dirty="0"/>
                        <a:t>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398552"/>
                  </a:ext>
                </a:extLst>
              </a:tr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딥러닝 모델</a:t>
                      </a:r>
                      <a:r>
                        <a:rPr lang="en-US" altLang="ko-KR" dirty="0"/>
                        <a:t>, Flask </a:t>
                      </a:r>
                      <a:r>
                        <a:rPr lang="ko-KR" altLang="en-US" dirty="0"/>
                        <a:t>웹 연결 및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 점검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812522"/>
                  </a:ext>
                </a:extLst>
              </a:tr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~ 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딥러닝 모델</a:t>
                      </a:r>
                      <a:r>
                        <a:rPr lang="en-US" altLang="ko-KR" dirty="0"/>
                        <a:t>, Flask </a:t>
                      </a:r>
                      <a:r>
                        <a:rPr lang="ko-KR" altLang="en-US" dirty="0"/>
                        <a:t>웹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91237"/>
                  </a:ext>
                </a:extLst>
              </a:tr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~ 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16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 점검 및 문서 작업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654351"/>
                  </a:ext>
                </a:extLst>
              </a:tr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17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리허설 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298729"/>
                  </a:ext>
                </a:extLst>
              </a:tr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~ 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23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딥러닝 모델</a:t>
                      </a:r>
                      <a:r>
                        <a:rPr lang="en-US" altLang="ko-KR" dirty="0"/>
                        <a:t>, Flask </a:t>
                      </a:r>
                      <a:r>
                        <a:rPr lang="ko-KR" altLang="en-US" dirty="0"/>
                        <a:t>웹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차 설계 및 점검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368043"/>
                  </a:ext>
                </a:extLst>
              </a:tr>
              <a:tr h="48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최종 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573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957A88-EAD6-70C3-3854-B4904A3535B0}"/>
              </a:ext>
            </a:extLst>
          </p:cNvPr>
          <p:cNvSpPr txBox="1"/>
          <p:nvPr/>
        </p:nvSpPr>
        <p:spPr>
          <a:xfrm>
            <a:off x="2029120" y="6122124"/>
            <a:ext cx="8168323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F50"/>
                </a:solidFill>
              </a:rPr>
              <a:t>팀 회의는 필요에 따라 수시로 진행한다</a:t>
            </a:r>
            <a:r>
              <a:rPr lang="en-US" altLang="ko-KR" sz="1400" dirty="0">
                <a:solidFill>
                  <a:srgbClr val="333F5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700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89E9D-2EFD-63E6-45B6-433084F8C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FEB484-2A1F-96E9-DF09-20A9F5BE6A02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58D2D4-DB2E-67B9-2701-9FB1F707C75D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1.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개요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344DAC3-F948-C433-4D82-96688CBBB189}"/>
              </a:ext>
            </a:extLst>
          </p:cNvPr>
          <p:cNvSpPr/>
          <p:nvPr/>
        </p:nvSpPr>
        <p:spPr>
          <a:xfrm>
            <a:off x="3503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4CD54C3-14F9-9894-54B1-DD3C6FE35FCD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5AD4D1-7365-8C78-4F78-049A51E46A6E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76D61E6-E84A-B51F-550C-F5B00DD9ACEF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FA41D99-F446-2006-A1BE-403E5FC7DA6A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C44B73C-AA5A-9CB5-4E16-D701519B5AFE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619E9F-C2A4-DA44-D30B-7963121698C8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8CEC96-643A-51DE-B20E-820B1EDADA9E}"/>
              </a:ext>
            </a:extLst>
          </p:cNvPr>
          <p:cNvSpPr txBox="1"/>
          <p:nvPr/>
        </p:nvSpPr>
        <p:spPr>
          <a:xfrm>
            <a:off x="5108894" y="395093"/>
            <a:ext cx="28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팀원 소개 및 역할</a:t>
            </a:r>
          </a:p>
        </p:txBody>
      </p: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28CC7AE5-DF51-1207-EB1E-267E5056D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DB386BD-7803-B269-ABCA-318022A4BE57}"/>
              </a:ext>
            </a:extLst>
          </p:cNvPr>
          <p:cNvSpPr/>
          <p:nvPr/>
        </p:nvSpPr>
        <p:spPr>
          <a:xfrm>
            <a:off x="9988143" y="3578511"/>
            <a:ext cx="1747644" cy="2536973"/>
          </a:xfrm>
          <a:prstGeom prst="roundRect">
            <a:avLst/>
          </a:prstGeom>
          <a:solidFill>
            <a:srgbClr val="DEE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15BD5B-3BE0-C20E-D555-24A190D5C54A}"/>
              </a:ext>
            </a:extLst>
          </p:cNvPr>
          <p:cNvSpPr txBox="1"/>
          <p:nvPr/>
        </p:nvSpPr>
        <p:spPr>
          <a:xfrm>
            <a:off x="10132462" y="3752719"/>
            <a:ext cx="1507210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팀원</a:t>
            </a:r>
            <a:endParaRPr lang="en-US" altLang="ko-KR" sz="1100" b="1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 수집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데이터셋 구축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딥러닝 모델 조사</a:t>
            </a:r>
            <a:endParaRPr lang="en-US" altLang="ko-KR" sz="11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A636521-6E6B-4651-70EC-6B6339840631}"/>
              </a:ext>
            </a:extLst>
          </p:cNvPr>
          <p:cNvSpPr/>
          <p:nvPr/>
        </p:nvSpPr>
        <p:spPr>
          <a:xfrm>
            <a:off x="8110654" y="3582218"/>
            <a:ext cx="1747644" cy="2536973"/>
          </a:xfrm>
          <a:prstGeom prst="roundRect">
            <a:avLst/>
          </a:prstGeom>
          <a:solidFill>
            <a:srgbClr val="E7EA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6CEB78-D78C-8467-85B1-E8300FC1E520}"/>
              </a:ext>
            </a:extLst>
          </p:cNvPr>
          <p:cNvSpPr txBox="1"/>
          <p:nvPr/>
        </p:nvSpPr>
        <p:spPr>
          <a:xfrm>
            <a:off x="8142721" y="3752719"/>
            <a:ext cx="1683510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팀원</a:t>
            </a:r>
            <a:endParaRPr lang="en-US" altLang="ko-KR" sz="1100" b="1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 수집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데이터셋 구축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딥러닝 모델 조사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39C2894-1DF2-5DE3-05E1-52A4B72EB9E9}"/>
              </a:ext>
            </a:extLst>
          </p:cNvPr>
          <p:cNvSpPr/>
          <p:nvPr/>
        </p:nvSpPr>
        <p:spPr>
          <a:xfrm>
            <a:off x="6225262" y="3582221"/>
            <a:ext cx="1747644" cy="2536973"/>
          </a:xfrm>
          <a:prstGeom prst="roundRect">
            <a:avLst/>
          </a:prstGeom>
          <a:solidFill>
            <a:srgbClr val="DEE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DEF71F-8955-E327-48EA-86D943502E24}"/>
              </a:ext>
            </a:extLst>
          </p:cNvPr>
          <p:cNvSpPr txBox="1"/>
          <p:nvPr/>
        </p:nvSpPr>
        <p:spPr>
          <a:xfrm>
            <a:off x="6217358" y="3752719"/>
            <a:ext cx="1763451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팀장</a:t>
            </a:r>
            <a:endParaRPr lang="en-US" altLang="ko-KR" sz="1100" b="1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딥러닝 모델 설계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딥러닝 모델 구현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프로젝트 총괄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깃 허브 프로젝트 구축</a:t>
            </a:r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1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28E1C00-44D1-90D7-B71D-DE57B03A35E8}"/>
              </a:ext>
            </a:extLst>
          </p:cNvPr>
          <p:cNvSpPr/>
          <p:nvPr/>
        </p:nvSpPr>
        <p:spPr>
          <a:xfrm>
            <a:off x="2443754" y="3582220"/>
            <a:ext cx="1747645" cy="2536973"/>
          </a:xfrm>
          <a:prstGeom prst="roundRect">
            <a:avLst/>
          </a:prstGeom>
          <a:solidFill>
            <a:srgbClr val="DEE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DB407-5AAD-FF50-CB1E-92D15235C9C0}"/>
              </a:ext>
            </a:extLst>
          </p:cNvPr>
          <p:cNvSpPr txBox="1"/>
          <p:nvPr/>
        </p:nvSpPr>
        <p:spPr>
          <a:xfrm>
            <a:off x="2415533" y="3752719"/>
            <a:ext cx="1839886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팀원</a:t>
            </a:r>
            <a:endParaRPr lang="en-US" altLang="ko-KR" sz="1100" b="1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백엔드</a:t>
            </a:r>
            <a:r>
              <a:rPr lang="ko-KR" altLang="en-US" sz="1100" dirty="0"/>
              <a:t> 기능 개발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데이터베이스 설계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Flask </a:t>
            </a:r>
            <a:r>
              <a:rPr lang="ko-KR" altLang="en-US" sz="1100" dirty="0"/>
              <a:t>웹 페이지 구현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CCTV </a:t>
            </a:r>
            <a:r>
              <a:rPr lang="ko-KR" altLang="en-US" sz="1100" dirty="0"/>
              <a:t>관리 시스템 구현</a:t>
            </a:r>
            <a:endParaRPr lang="en-US" altLang="ko-KR" sz="11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63B96B7-253F-B04E-6E5D-29E2CFAF5580}"/>
              </a:ext>
            </a:extLst>
          </p:cNvPr>
          <p:cNvSpPr/>
          <p:nvPr/>
        </p:nvSpPr>
        <p:spPr>
          <a:xfrm>
            <a:off x="566263" y="3582222"/>
            <a:ext cx="1747644" cy="2536973"/>
          </a:xfrm>
          <a:prstGeom prst="roundRect">
            <a:avLst/>
          </a:prstGeom>
          <a:solidFill>
            <a:srgbClr val="E7EA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B24791-9782-5B05-8EE9-8486EA2771FE}"/>
              </a:ext>
            </a:extLst>
          </p:cNvPr>
          <p:cNvSpPr txBox="1"/>
          <p:nvPr/>
        </p:nvSpPr>
        <p:spPr>
          <a:xfrm>
            <a:off x="598330" y="3752719"/>
            <a:ext cx="1683510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팀원</a:t>
            </a:r>
            <a:endParaRPr lang="en-US" altLang="ko-KR" sz="1100" b="1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 수집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데이터셋 구축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프로젝트 기획 및 </a:t>
            </a:r>
            <a:br>
              <a:rPr lang="en-US" altLang="ko-KR" sz="1100" dirty="0"/>
            </a:br>
            <a:r>
              <a:rPr lang="ko-KR" altLang="en-US" sz="1100" dirty="0"/>
              <a:t>일정</a:t>
            </a:r>
            <a:r>
              <a:rPr lang="en-US" altLang="ko-KR" sz="1100" dirty="0"/>
              <a:t>·</a:t>
            </a:r>
            <a:r>
              <a:rPr lang="ko-KR" altLang="en-US" sz="1100" dirty="0"/>
              <a:t>회의록 관리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프로젝트 문서 작업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E6E9451-73AB-A4A0-C6C2-7D23EA7EBF42}"/>
              </a:ext>
            </a:extLst>
          </p:cNvPr>
          <p:cNvSpPr/>
          <p:nvPr/>
        </p:nvSpPr>
        <p:spPr>
          <a:xfrm>
            <a:off x="4330555" y="3582219"/>
            <a:ext cx="1747644" cy="2536973"/>
          </a:xfrm>
          <a:prstGeom prst="roundRect">
            <a:avLst/>
          </a:prstGeom>
          <a:solidFill>
            <a:srgbClr val="E7EA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B48ED-7535-A346-4782-02416BF682C6}"/>
              </a:ext>
            </a:extLst>
          </p:cNvPr>
          <p:cNvSpPr txBox="1"/>
          <p:nvPr/>
        </p:nvSpPr>
        <p:spPr>
          <a:xfrm>
            <a:off x="4321241" y="3752719"/>
            <a:ext cx="1790267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팀원</a:t>
            </a:r>
            <a:endParaRPr lang="en-US" altLang="ko-KR" sz="1100" b="1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딥러닝 모델 조사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딥러닝 모델 설계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딥러닝 모델 구현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깃 허브 교육 진행</a:t>
            </a:r>
            <a:endParaRPr lang="en-US" altLang="ko-KR" sz="1100" dirty="0"/>
          </a:p>
        </p:txBody>
      </p:sp>
      <p:grpSp>
        <p:nvGrpSpPr>
          <p:cNvPr id="3084" name="그룹 3083">
            <a:extLst>
              <a:ext uri="{FF2B5EF4-FFF2-40B4-BE49-F238E27FC236}">
                <a16:creationId xmlns:a16="http://schemas.microsoft.com/office/drawing/2014/main" id="{D32E77C6-F70D-3315-02DC-513D2F7A9D12}"/>
              </a:ext>
            </a:extLst>
          </p:cNvPr>
          <p:cNvGrpSpPr/>
          <p:nvPr/>
        </p:nvGrpSpPr>
        <p:grpSpPr>
          <a:xfrm>
            <a:off x="8341869" y="1821850"/>
            <a:ext cx="1285215" cy="1831156"/>
            <a:chOff x="8328608" y="1732949"/>
            <a:chExt cx="1285215" cy="183115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2CBDB96-644F-27D9-6119-4508A7E0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03" t="14304" r="58941" b="57734"/>
            <a:stretch/>
          </p:blipFill>
          <p:spPr>
            <a:xfrm>
              <a:off x="8328608" y="1732949"/>
              <a:ext cx="1273119" cy="1329011"/>
            </a:xfrm>
            <a:prstGeom prst="rect">
              <a:avLst/>
            </a:prstGeom>
          </p:spPr>
        </p:pic>
        <p:grpSp>
          <p:nvGrpSpPr>
            <p:cNvPr id="3080" name="그룹 3079">
              <a:extLst>
                <a:ext uri="{FF2B5EF4-FFF2-40B4-BE49-F238E27FC236}">
                  <a16:creationId xmlns:a16="http://schemas.microsoft.com/office/drawing/2014/main" id="{9F1F9A7A-0EBC-605B-AE88-05FF65614F50}"/>
                </a:ext>
              </a:extLst>
            </p:cNvPr>
            <p:cNvGrpSpPr/>
            <p:nvPr/>
          </p:nvGrpSpPr>
          <p:grpSpPr>
            <a:xfrm>
              <a:off x="8340704" y="2965192"/>
              <a:ext cx="1273119" cy="598913"/>
              <a:chOff x="8340704" y="3164888"/>
              <a:chExt cx="1273119" cy="59891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953E3F-BD1B-0B1B-C288-90380E34C6AF}"/>
                  </a:ext>
                </a:extLst>
              </p:cNvPr>
              <p:cNvSpPr txBox="1"/>
              <p:nvPr/>
            </p:nvSpPr>
            <p:spPr>
              <a:xfrm>
                <a:off x="8447583" y="3285035"/>
                <a:ext cx="1035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채수영</a:t>
                </a:r>
              </a:p>
            </p:txBody>
          </p:sp>
          <p:pic>
            <p:nvPicPr>
              <p:cNvPr id="41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6AB5FF54-68F5-192B-6BEB-6E0027DFE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1" t="59463" r="4087" b="21793"/>
              <a:stretch/>
            </p:blipFill>
            <p:spPr bwMode="auto">
              <a:xfrm>
                <a:off x="8340704" y="3164888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83" name="그룹 3082">
            <a:extLst>
              <a:ext uri="{FF2B5EF4-FFF2-40B4-BE49-F238E27FC236}">
                <a16:creationId xmlns:a16="http://schemas.microsoft.com/office/drawing/2014/main" id="{5706740C-D5F4-838D-2CEC-746636736DD6}"/>
              </a:ext>
            </a:extLst>
          </p:cNvPr>
          <p:cNvGrpSpPr/>
          <p:nvPr/>
        </p:nvGrpSpPr>
        <p:grpSpPr>
          <a:xfrm>
            <a:off x="10225406" y="1821849"/>
            <a:ext cx="1273119" cy="1831157"/>
            <a:chOff x="10249508" y="1732949"/>
            <a:chExt cx="1273119" cy="18311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9F28A44-7D8F-7DE3-350F-30268AA29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59" t="12343" r="41481" b="56622"/>
            <a:stretch/>
          </p:blipFill>
          <p:spPr>
            <a:xfrm>
              <a:off x="10372795" y="1732949"/>
              <a:ext cx="1026544" cy="1364952"/>
            </a:xfrm>
            <a:prstGeom prst="rect">
              <a:avLst/>
            </a:prstGeom>
          </p:spPr>
        </p:pic>
        <p:pic>
          <p:nvPicPr>
            <p:cNvPr id="3074" name="Picture 2" descr="이름표, 네임텍, 네임텍일러스트, 이름표일러스트, 유치원, 사진,이미지,일러스트,캘리그라피 - pepper83작가">
              <a:extLst>
                <a:ext uri="{FF2B5EF4-FFF2-40B4-BE49-F238E27FC236}">
                  <a16:creationId xmlns:a16="http://schemas.microsoft.com/office/drawing/2014/main" id="{4738D43A-FB52-6950-7006-048D716593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8" t="78150" r="50438" b="2921"/>
            <a:stretch/>
          </p:blipFill>
          <p:spPr bwMode="auto">
            <a:xfrm>
              <a:off x="10249508" y="2965193"/>
              <a:ext cx="1273119" cy="598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5FB98A-16DD-4D28-5E00-D96B1FA67D92}"/>
                </a:ext>
              </a:extLst>
            </p:cNvPr>
            <p:cNvSpPr txBox="1"/>
            <p:nvPr/>
          </p:nvSpPr>
          <p:spPr>
            <a:xfrm>
              <a:off x="10307275" y="3111513"/>
              <a:ext cx="1115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/>
                <a:t>홍대길</a:t>
              </a:r>
              <a:endParaRPr lang="ko-KR" altLang="en-US" b="1" dirty="0"/>
            </a:p>
          </p:txBody>
        </p:sp>
      </p:grpSp>
      <p:grpSp>
        <p:nvGrpSpPr>
          <p:cNvPr id="3085" name="그룹 3084">
            <a:extLst>
              <a:ext uri="{FF2B5EF4-FFF2-40B4-BE49-F238E27FC236}">
                <a16:creationId xmlns:a16="http://schemas.microsoft.com/office/drawing/2014/main" id="{22810174-F3E9-6811-017A-3354FCE6DF4D}"/>
              </a:ext>
            </a:extLst>
          </p:cNvPr>
          <p:cNvGrpSpPr/>
          <p:nvPr/>
        </p:nvGrpSpPr>
        <p:grpSpPr>
          <a:xfrm>
            <a:off x="6462524" y="1815203"/>
            <a:ext cx="1273119" cy="1837803"/>
            <a:chOff x="6382926" y="1726303"/>
            <a:chExt cx="1273119" cy="1837803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51FC791-3732-5B6E-8CEE-1B91EC47A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90" t="51484" r="41101" b="17918"/>
            <a:stretch/>
          </p:blipFill>
          <p:spPr>
            <a:xfrm>
              <a:off x="6440693" y="1726303"/>
              <a:ext cx="1115544" cy="1345720"/>
            </a:xfrm>
            <a:prstGeom prst="rect">
              <a:avLst/>
            </a:prstGeom>
          </p:spPr>
        </p:pic>
        <p:grpSp>
          <p:nvGrpSpPr>
            <p:cNvPr id="3078" name="그룹 3077">
              <a:extLst>
                <a:ext uri="{FF2B5EF4-FFF2-40B4-BE49-F238E27FC236}">
                  <a16:creationId xmlns:a16="http://schemas.microsoft.com/office/drawing/2014/main" id="{4C1F8485-FE1D-647A-D31F-29F04501D6DA}"/>
                </a:ext>
              </a:extLst>
            </p:cNvPr>
            <p:cNvGrpSpPr/>
            <p:nvPr/>
          </p:nvGrpSpPr>
          <p:grpSpPr>
            <a:xfrm>
              <a:off x="6382926" y="2965193"/>
              <a:ext cx="1273119" cy="598913"/>
              <a:chOff x="6382926" y="3164889"/>
              <a:chExt cx="1273119" cy="598913"/>
            </a:xfrm>
          </p:grpSpPr>
          <p:pic>
            <p:nvPicPr>
              <p:cNvPr id="46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B38DC941-279D-94F1-931D-96E0CD6A82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8" t="78150" r="50438" b="2921"/>
              <a:stretch/>
            </p:blipFill>
            <p:spPr bwMode="auto">
              <a:xfrm>
                <a:off x="6382926" y="3164889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5054CF-DE8F-7EBD-8D02-024C2897D609}"/>
                  </a:ext>
                </a:extLst>
              </p:cNvPr>
              <p:cNvSpPr txBox="1"/>
              <p:nvPr/>
            </p:nvSpPr>
            <p:spPr>
              <a:xfrm>
                <a:off x="6440693" y="3323187"/>
                <a:ext cx="1115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이지성</a:t>
                </a:r>
              </a:p>
            </p:txBody>
          </p:sp>
        </p:grpSp>
      </p:grpSp>
      <p:grpSp>
        <p:nvGrpSpPr>
          <p:cNvPr id="3087" name="그룹 3086">
            <a:extLst>
              <a:ext uri="{FF2B5EF4-FFF2-40B4-BE49-F238E27FC236}">
                <a16:creationId xmlns:a16="http://schemas.microsoft.com/office/drawing/2014/main" id="{0AA85908-331F-0F0A-5462-BD85F638D986}"/>
              </a:ext>
            </a:extLst>
          </p:cNvPr>
          <p:cNvGrpSpPr/>
          <p:nvPr/>
        </p:nvGrpSpPr>
        <p:grpSpPr>
          <a:xfrm>
            <a:off x="2681015" y="1797945"/>
            <a:ext cx="1273119" cy="1855061"/>
            <a:chOff x="2617252" y="1709045"/>
            <a:chExt cx="1273119" cy="185506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B60504-BA7B-C5E6-0166-FAC7B60ED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96" t="11800" r="22260" b="55249"/>
            <a:stretch/>
          </p:blipFill>
          <p:spPr>
            <a:xfrm>
              <a:off x="2714660" y="1709045"/>
              <a:ext cx="1078302" cy="1449238"/>
            </a:xfrm>
            <a:prstGeom prst="rect">
              <a:avLst/>
            </a:prstGeom>
          </p:spPr>
        </p:pic>
        <p:grpSp>
          <p:nvGrpSpPr>
            <p:cNvPr id="3076" name="그룹 3075">
              <a:extLst>
                <a:ext uri="{FF2B5EF4-FFF2-40B4-BE49-F238E27FC236}">
                  <a16:creationId xmlns:a16="http://schemas.microsoft.com/office/drawing/2014/main" id="{9EC41EA2-2768-16A5-4342-6FAD7A6AA639}"/>
                </a:ext>
              </a:extLst>
            </p:cNvPr>
            <p:cNvGrpSpPr/>
            <p:nvPr/>
          </p:nvGrpSpPr>
          <p:grpSpPr>
            <a:xfrm>
              <a:off x="2617252" y="2965193"/>
              <a:ext cx="1273119" cy="598913"/>
              <a:chOff x="2617252" y="3164889"/>
              <a:chExt cx="1273119" cy="598913"/>
            </a:xfrm>
          </p:grpSpPr>
          <p:pic>
            <p:nvPicPr>
              <p:cNvPr id="50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C6908820-5F3A-4D1F-F0B2-057F36A617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8" t="78150" r="50438" b="2921"/>
              <a:stretch/>
            </p:blipFill>
            <p:spPr bwMode="auto">
              <a:xfrm>
                <a:off x="2617252" y="3164889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503DF8D-B37E-5988-DF0D-2E9D70DD0F32}"/>
                  </a:ext>
                </a:extLst>
              </p:cNvPr>
              <p:cNvSpPr txBox="1"/>
              <p:nvPr/>
            </p:nvSpPr>
            <p:spPr>
              <a:xfrm>
                <a:off x="2675019" y="3323187"/>
                <a:ext cx="1115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서재현</a:t>
                </a:r>
              </a:p>
            </p:txBody>
          </p:sp>
        </p:grpSp>
      </p:grpSp>
      <p:grpSp>
        <p:nvGrpSpPr>
          <p:cNvPr id="3088" name="그룹 3087">
            <a:extLst>
              <a:ext uri="{FF2B5EF4-FFF2-40B4-BE49-F238E27FC236}">
                <a16:creationId xmlns:a16="http://schemas.microsoft.com/office/drawing/2014/main" id="{554E4EFC-E5E0-B79F-8436-7B1FA517D61A}"/>
              </a:ext>
            </a:extLst>
          </p:cNvPr>
          <p:cNvGrpSpPr/>
          <p:nvPr/>
        </p:nvGrpSpPr>
        <p:grpSpPr>
          <a:xfrm>
            <a:off x="803526" y="1778383"/>
            <a:ext cx="1273119" cy="1874623"/>
            <a:chOff x="712018" y="1689483"/>
            <a:chExt cx="1273119" cy="18746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C52F528-608B-1C1A-EA98-A72BC338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6050" b="81050" l="63200" r="75767">
                          <a14:foregroundMark x1="67867" y1="72700" x2="73167" y2="81050"/>
                          <a14:foregroundMark x1="73167" y1="81050" x2="73600" y2="80950"/>
                          <a14:foregroundMark x1="69400" y1="78450" x2="69400" y2="78450"/>
                          <a14:foregroundMark x1="66167" y1="75600" x2="66167" y2="75600"/>
                          <a14:foregroundMark x1="66533" y1="75100" x2="73033" y2="80150"/>
                          <a14:foregroundMark x1="73033" y1="80150" x2="72300" y2="74450"/>
                          <a14:foregroundMark x1="73967" y1="78050" x2="74600" y2="79800"/>
                          <a14:foregroundMark x1="72333" y1="80100" x2="70867" y2="80950"/>
                          <a14:foregroundMark x1="69600" y1="77800" x2="69033" y2="78950"/>
                          <a14:foregroundMark x1="66300" y1="80500" x2="65933" y2="809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56" t="52988" r="22653" b="16022"/>
            <a:stretch/>
          </p:blipFill>
          <p:spPr>
            <a:xfrm>
              <a:off x="790805" y="1689483"/>
              <a:ext cx="1115544" cy="1468800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C132CE7-B4AC-3FF0-1E82-556AB8205B4B}"/>
                </a:ext>
              </a:extLst>
            </p:cNvPr>
            <p:cNvGrpSpPr/>
            <p:nvPr/>
          </p:nvGrpSpPr>
          <p:grpSpPr>
            <a:xfrm>
              <a:off x="712018" y="2965193"/>
              <a:ext cx="1273119" cy="598913"/>
              <a:chOff x="10249507" y="3267197"/>
              <a:chExt cx="1273119" cy="598913"/>
            </a:xfrm>
          </p:grpSpPr>
          <p:pic>
            <p:nvPicPr>
              <p:cNvPr id="57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B75D0B81-10B3-98AA-34A7-0A846E4B8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1" t="59463" r="4087" b="21793"/>
              <a:stretch/>
            </p:blipFill>
            <p:spPr bwMode="auto">
              <a:xfrm>
                <a:off x="10249507" y="3267197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29FB8BD-879E-46E3-F0FD-41976E863AB5}"/>
                  </a:ext>
                </a:extLst>
              </p:cNvPr>
              <p:cNvSpPr txBox="1"/>
              <p:nvPr/>
            </p:nvSpPr>
            <p:spPr>
              <a:xfrm>
                <a:off x="10368482" y="3387343"/>
                <a:ext cx="1035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김수민</a:t>
                </a:r>
              </a:p>
            </p:txBody>
          </p:sp>
        </p:grpSp>
      </p:grpSp>
      <p:grpSp>
        <p:nvGrpSpPr>
          <p:cNvPr id="3086" name="그룹 3085">
            <a:extLst>
              <a:ext uri="{FF2B5EF4-FFF2-40B4-BE49-F238E27FC236}">
                <a16:creationId xmlns:a16="http://schemas.microsoft.com/office/drawing/2014/main" id="{62E0056E-C4E5-F89E-229E-08F5214A378F}"/>
              </a:ext>
            </a:extLst>
          </p:cNvPr>
          <p:cNvGrpSpPr/>
          <p:nvPr/>
        </p:nvGrpSpPr>
        <p:grpSpPr>
          <a:xfrm>
            <a:off x="4567818" y="1747531"/>
            <a:ext cx="1273119" cy="1905475"/>
            <a:chOff x="4523003" y="1658631"/>
            <a:chExt cx="1273119" cy="1905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B77952-FE2B-86B4-DD64-4A358AA31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5" t="12911" r="78940" b="56789"/>
            <a:stretch/>
          </p:blipFill>
          <p:spPr>
            <a:xfrm>
              <a:off x="4577106" y="1658631"/>
              <a:ext cx="1164912" cy="1437833"/>
            </a:xfrm>
            <a:prstGeom prst="rect">
              <a:avLst/>
            </a:prstGeom>
          </p:spPr>
        </p:pic>
        <p:grpSp>
          <p:nvGrpSpPr>
            <p:cNvPr id="3077" name="그룹 3076">
              <a:extLst>
                <a:ext uri="{FF2B5EF4-FFF2-40B4-BE49-F238E27FC236}">
                  <a16:creationId xmlns:a16="http://schemas.microsoft.com/office/drawing/2014/main" id="{B5FD4E88-EB56-3D05-C7D6-108B4CE2ED53}"/>
                </a:ext>
              </a:extLst>
            </p:cNvPr>
            <p:cNvGrpSpPr/>
            <p:nvPr/>
          </p:nvGrpSpPr>
          <p:grpSpPr>
            <a:xfrm>
              <a:off x="4523003" y="2965193"/>
              <a:ext cx="1273119" cy="598913"/>
              <a:chOff x="4523003" y="3164889"/>
              <a:chExt cx="1273119" cy="598913"/>
            </a:xfrm>
          </p:grpSpPr>
          <p:pic>
            <p:nvPicPr>
              <p:cNvPr id="59" name="Picture 2" descr="이름표, 네임텍, 네임텍일러스트, 이름표일러스트, 유치원, 사진,이미지,일러스트,캘리그라피 - pepper83작가">
                <a:extLst>
                  <a:ext uri="{FF2B5EF4-FFF2-40B4-BE49-F238E27FC236}">
                    <a16:creationId xmlns:a16="http://schemas.microsoft.com/office/drawing/2014/main" id="{4698191C-BC45-A901-7A08-63C4BDA51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1" t="59463" r="4087" b="21793"/>
              <a:stretch/>
            </p:blipFill>
            <p:spPr bwMode="auto">
              <a:xfrm>
                <a:off x="4523003" y="3164889"/>
                <a:ext cx="1273119" cy="59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938554F-47AC-0BE8-9DA1-A0AF36AC90C9}"/>
                  </a:ext>
                </a:extLst>
              </p:cNvPr>
              <p:cNvSpPr txBox="1"/>
              <p:nvPr/>
            </p:nvSpPr>
            <p:spPr>
              <a:xfrm>
                <a:off x="4641978" y="3285035"/>
                <a:ext cx="1035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/>
                  <a:t>심현정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027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0E2D93-EE2D-71F4-82C7-018A26C40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47DEF2-9F04-12CA-94D8-899AAEC4CEEE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3799FA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9822694-906B-2856-54E4-EE7F574CE768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1.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개요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157F797-8CDC-9F24-5476-6E3F7A3C3263}"/>
              </a:ext>
            </a:extLst>
          </p:cNvPr>
          <p:cNvSpPr/>
          <p:nvPr/>
        </p:nvSpPr>
        <p:spPr>
          <a:xfrm>
            <a:off x="350362" y="1143916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B948021-4CFB-70CE-B747-23A87ED5DE37}"/>
              </a:ext>
            </a:extLst>
          </p:cNvPr>
          <p:cNvGrpSpPr/>
          <p:nvPr/>
        </p:nvGrpSpPr>
        <p:grpSpPr>
          <a:xfrm>
            <a:off x="527128" y="399759"/>
            <a:ext cx="360000" cy="360000"/>
            <a:chOff x="527128" y="399759"/>
            <a:chExt cx="360000" cy="3600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04E049A-7A1C-3530-BBAA-A7EBCA36D0A1}"/>
                </a:ext>
              </a:extLst>
            </p:cNvPr>
            <p:cNvSpPr/>
            <p:nvPr/>
          </p:nvSpPr>
          <p:spPr>
            <a:xfrm>
              <a:off x="527128" y="39975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76200" dir="5400000" sx="95000" sy="95000" algn="t" rotWithShape="0">
                <a:srgbClr val="3799FA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3658DC4-3A17-CEA8-7BBD-97795720CB11}"/>
                </a:ext>
              </a:extLst>
            </p:cNvPr>
            <p:cNvGrpSpPr/>
            <p:nvPr/>
          </p:nvGrpSpPr>
          <p:grpSpPr>
            <a:xfrm>
              <a:off x="622312" y="502037"/>
              <a:ext cx="169632" cy="172012"/>
              <a:chOff x="1872898" y="2772494"/>
              <a:chExt cx="169632" cy="17201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95106634-993E-A111-389B-4E839D0689F5}"/>
                  </a:ext>
                </a:extLst>
              </p:cNvPr>
              <p:cNvSpPr/>
              <p:nvPr/>
            </p:nvSpPr>
            <p:spPr>
              <a:xfrm>
                <a:off x="1872898" y="2772494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C48BB10-817C-4F47-D388-91A51E236042}"/>
                  </a:ext>
                </a:extLst>
              </p:cNvPr>
              <p:cNvSpPr/>
              <p:nvPr/>
            </p:nvSpPr>
            <p:spPr>
              <a:xfrm>
                <a:off x="1970530" y="2772494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0BF3FE80-C904-20B3-F671-85CBB426BC69}"/>
                  </a:ext>
                </a:extLst>
              </p:cNvPr>
              <p:cNvSpPr/>
              <p:nvPr/>
            </p:nvSpPr>
            <p:spPr>
              <a:xfrm>
                <a:off x="1872898" y="2872506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94A4A34-FFFD-13DF-9A20-00108366AA1E}"/>
                  </a:ext>
                </a:extLst>
              </p:cNvPr>
              <p:cNvSpPr/>
              <p:nvPr/>
            </p:nvSpPr>
            <p:spPr>
              <a:xfrm>
                <a:off x="1970530" y="2872506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83FF4B-8F82-A71E-234D-1B801D69F15C}"/>
              </a:ext>
            </a:extLst>
          </p:cNvPr>
          <p:cNvSpPr txBox="1"/>
          <p:nvPr/>
        </p:nvSpPr>
        <p:spPr>
          <a:xfrm>
            <a:off x="5108894" y="395093"/>
            <a:ext cx="28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개발 환경 및 활용 기술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B540294-AE55-1FDE-6824-68E54171C721}"/>
              </a:ext>
            </a:extLst>
          </p:cNvPr>
          <p:cNvGrpSpPr/>
          <p:nvPr/>
        </p:nvGrpSpPr>
        <p:grpSpPr>
          <a:xfrm>
            <a:off x="624053" y="1359726"/>
            <a:ext cx="3251121" cy="948585"/>
            <a:chOff x="624053" y="1359726"/>
            <a:chExt cx="3251121" cy="94858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6F9599E-A728-CE98-D35B-4031117367AF}"/>
                </a:ext>
              </a:extLst>
            </p:cNvPr>
            <p:cNvSpPr/>
            <p:nvPr/>
          </p:nvSpPr>
          <p:spPr>
            <a:xfrm>
              <a:off x="624053" y="1811511"/>
              <a:ext cx="3251121" cy="49680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</a:rPr>
                <a:t>Windows 10 pro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</a:rPr>
                <a:t>64bit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16799E8-7B1F-425A-E545-D77FD95B7DFD}"/>
                </a:ext>
              </a:extLst>
            </p:cNvPr>
            <p:cNvSpPr/>
            <p:nvPr/>
          </p:nvSpPr>
          <p:spPr>
            <a:xfrm>
              <a:off x="629533" y="1359726"/>
              <a:ext cx="3240000" cy="432000"/>
            </a:xfrm>
            <a:prstGeom prst="rect">
              <a:avLst/>
            </a:prstGeom>
            <a:solidFill>
              <a:srgbClr val="64B0FB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운영 체제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F57F2B-9126-ADC5-577A-864B2704421B}"/>
              </a:ext>
            </a:extLst>
          </p:cNvPr>
          <p:cNvGrpSpPr/>
          <p:nvPr/>
        </p:nvGrpSpPr>
        <p:grpSpPr>
          <a:xfrm>
            <a:off x="624053" y="2858581"/>
            <a:ext cx="3240000" cy="1765392"/>
            <a:chOff x="639582" y="2505238"/>
            <a:chExt cx="3240000" cy="176539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72C62BB-A681-66A1-27CC-807A703534EC}"/>
                </a:ext>
              </a:extLst>
            </p:cNvPr>
            <p:cNvGrpSpPr/>
            <p:nvPr/>
          </p:nvGrpSpPr>
          <p:grpSpPr>
            <a:xfrm>
              <a:off x="764084" y="3056176"/>
              <a:ext cx="3098622" cy="1214454"/>
              <a:chOff x="797004" y="4442025"/>
              <a:chExt cx="3098622" cy="1214454"/>
            </a:xfrm>
          </p:grpSpPr>
          <p:pic>
            <p:nvPicPr>
              <p:cNvPr id="45" name="Picture 8" descr="데스크탑 전체 : 다나와 가격비교">
                <a:extLst>
                  <a:ext uri="{FF2B5EF4-FFF2-40B4-BE49-F238E27FC236}">
                    <a16:creationId xmlns:a16="http://schemas.microsoft.com/office/drawing/2014/main" id="{E49FDDC5-BB36-CE62-459D-F9A0FBCA0F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3" b="9902"/>
              <a:stretch/>
            </p:blipFill>
            <p:spPr bwMode="auto">
              <a:xfrm>
                <a:off x="1057744" y="4468320"/>
                <a:ext cx="1046781" cy="851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6" descr="[P]아이픽처 오토포커스 FULL HD 웹캠 화상카메라 (WC100/블랙/요이치)">
                <a:extLst>
                  <a:ext uri="{FF2B5EF4-FFF2-40B4-BE49-F238E27FC236}">
                    <a16:creationId xmlns:a16="http://schemas.microsoft.com/office/drawing/2014/main" id="{69A4FB1A-AF06-B7ED-C838-83A47354B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1" t="20269" r="13264" b="13902"/>
              <a:stretch/>
            </p:blipFill>
            <p:spPr bwMode="auto">
              <a:xfrm>
                <a:off x="2423104" y="4442025"/>
                <a:ext cx="1061683" cy="865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4" name="TextBox 1053">
                <a:extLst>
                  <a:ext uri="{FF2B5EF4-FFF2-40B4-BE49-F238E27FC236}">
                    <a16:creationId xmlns:a16="http://schemas.microsoft.com/office/drawing/2014/main" id="{45E397F7-E8FD-E2DD-92A0-66062BC73C43}"/>
                  </a:ext>
                </a:extLst>
              </p:cNvPr>
              <p:cNvSpPr txBox="1"/>
              <p:nvPr/>
            </p:nvSpPr>
            <p:spPr>
              <a:xfrm>
                <a:off x="797004" y="5379480"/>
                <a:ext cx="15092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데스크탑 컴퓨터</a:t>
                </a:r>
              </a:p>
            </p:txBody>
          </p:sp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267CCD28-6874-B971-50ED-79D144D28284}"/>
                  </a:ext>
                </a:extLst>
              </p:cNvPr>
              <p:cNvSpPr txBox="1"/>
              <p:nvPr/>
            </p:nvSpPr>
            <p:spPr>
              <a:xfrm>
                <a:off x="2393549" y="5319504"/>
                <a:ext cx="15020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err="1">
                    <a:solidFill>
                      <a:schemeClr val="tx1"/>
                    </a:solidFill>
                  </a:rPr>
                  <a:t>Yoitch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카메라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사각형: 둥근 모서리 17">
              <a:extLst>
                <a:ext uri="{FF2B5EF4-FFF2-40B4-BE49-F238E27FC236}">
                  <a16:creationId xmlns:a16="http://schemas.microsoft.com/office/drawing/2014/main" id="{C00700B1-B503-7B4B-DC8E-F61BF6089ABB}"/>
                </a:ext>
              </a:extLst>
            </p:cNvPr>
            <p:cNvSpPr/>
            <p:nvPr/>
          </p:nvSpPr>
          <p:spPr>
            <a:xfrm>
              <a:off x="639582" y="2505238"/>
              <a:ext cx="3240000" cy="432000"/>
            </a:xfrm>
            <a:prstGeom prst="rect">
              <a:avLst/>
            </a:prstGeom>
            <a:solidFill>
              <a:srgbClr val="64B0FB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하드웨어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5AAF264-3490-E2D1-2920-30D33B579453}"/>
              </a:ext>
            </a:extLst>
          </p:cNvPr>
          <p:cNvGrpSpPr/>
          <p:nvPr/>
        </p:nvGrpSpPr>
        <p:grpSpPr>
          <a:xfrm>
            <a:off x="8218824" y="5154147"/>
            <a:ext cx="3240000" cy="937230"/>
            <a:chOff x="5228251" y="5235981"/>
            <a:chExt cx="3240000" cy="93723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FAB0688-672C-A7FF-FF74-272180E9F104}"/>
                </a:ext>
              </a:extLst>
            </p:cNvPr>
            <p:cNvGrpSpPr/>
            <p:nvPr/>
          </p:nvGrpSpPr>
          <p:grpSpPr>
            <a:xfrm>
              <a:off x="5228251" y="5741211"/>
              <a:ext cx="3240000" cy="432000"/>
              <a:chOff x="6648403" y="4769303"/>
              <a:chExt cx="3240000" cy="432000"/>
            </a:xfrm>
          </p:grpSpPr>
          <p:sp>
            <p:nvSpPr>
              <p:cNvPr id="39" name="사각형: 둥근 모서리 52">
                <a:extLst>
                  <a:ext uri="{FF2B5EF4-FFF2-40B4-BE49-F238E27FC236}">
                    <a16:creationId xmlns:a16="http://schemas.microsoft.com/office/drawing/2014/main" id="{AA7930F4-B516-56E4-C3D2-3702DBFF07BA}"/>
                  </a:ext>
                </a:extLst>
              </p:cNvPr>
              <p:cNvSpPr/>
              <p:nvPr/>
            </p:nvSpPr>
            <p:spPr>
              <a:xfrm>
                <a:off x="6648403" y="4769303"/>
                <a:ext cx="3240000" cy="43200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    MySQL</a:t>
                </a:r>
              </a:p>
            </p:txBody>
          </p:sp>
          <p:pic>
            <p:nvPicPr>
              <p:cNvPr id="58" name="Picture 8" descr="MySQL : 모든 Database 리스트 표시 방법, 예제, 명령어">
                <a:extLst>
                  <a:ext uri="{FF2B5EF4-FFF2-40B4-BE49-F238E27FC236}">
                    <a16:creationId xmlns:a16="http://schemas.microsoft.com/office/drawing/2014/main" id="{FDDB5F09-BDAC-18C9-0D40-2C2DC6421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67" b="98056" l="4167" r="96944">
                            <a14:foregroundMark x1="16944" y1="4722" x2="16111" y2="8611"/>
                            <a14:foregroundMark x1="16944" y1="84722" x2="18889" y2="81389"/>
                            <a14:foregroundMark x1="27778" y1="88611" x2="28056" y2="91667"/>
                            <a14:foregroundMark x1="4722" y1="82778" x2="7222" y2="87222"/>
                            <a14:foregroundMark x1="39444" y1="96667" x2="39444" y2="98611"/>
                            <a14:foregroundMark x1="82222" y1="70556" x2="83889" y2="72500"/>
                            <a14:foregroundMark x1="93611" y1="65278" x2="94722" y2="66944"/>
                            <a14:foregroundMark x1="93333" y1="79444" x2="96944" y2="81944"/>
                            <a14:foregroundMark x1="45833" y1="83056" x2="45833" y2="85556"/>
                            <a14:foregroundMark x1="51389" y1="94444" x2="53056" y2="94444"/>
                            <a14:foregroundMark x1="45833" y1="94444" x2="47222" y2="94444"/>
                            <a14:foregroundMark x1="62500" y1="83056" x2="62500" y2="86389"/>
                            <a14:foregroundMark x1="80556" y1="84167" x2="80278" y2="90278"/>
                            <a14:foregroundMark x1="88056" y1="94722" x2="90278" y2="94722"/>
                            <a14:foregroundMark x1="93056" y1="94444" x2="93056" y2="94444"/>
                            <a14:foregroundMark x1="34444" y1="17500" x2="34444" y2="1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7177" y="4847747"/>
                <a:ext cx="308407" cy="329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사각형: 둥근 모서리 17">
              <a:extLst>
                <a:ext uri="{FF2B5EF4-FFF2-40B4-BE49-F238E27FC236}">
                  <a16:creationId xmlns:a16="http://schemas.microsoft.com/office/drawing/2014/main" id="{E3B2072A-C78C-BF44-6FDD-FD28A514B8F3}"/>
                </a:ext>
              </a:extLst>
            </p:cNvPr>
            <p:cNvSpPr/>
            <p:nvPr/>
          </p:nvSpPr>
          <p:spPr>
            <a:xfrm>
              <a:off x="5228251" y="5235981"/>
              <a:ext cx="3240000" cy="432000"/>
            </a:xfrm>
            <a:prstGeom prst="rect">
              <a:avLst/>
            </a:prstGeom>
            <a:solidFill>
              <a:srgbClr val="64B0FB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데이터 베이스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F7713C8F-8FC8-C96D-FDC7-6273C9BFD8A4}"/>
              </a:ext>
            </a:extLst>
          </p:cNvPr>
          <p:cNvGrpSpPr/>
          <p:nvPr/>
        </p:nvGrpSpPr>
        <p:grpSpPr>
          <a:xfrm>
            <a:off x="4425049" y="5154147"/>
            <a:ext cx="3240000" cy="937230"/>
            <a:chOff x="4439720" y="4633056"/>
            <a:chExt cx="3240000" cy="9372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3F79801-5793-DF2C-6DBC-71E6BF5D6C42}"/>
                </a:ext>
              </a:extLst>
            </p:cNvPr>
            <p:cNvGrpSpPr/>
            <p:nvPr/>
          </p:nvGrpSpPr>
          <p:grpSpPr>
            <a:xfrm>
              <a:off x="4439720" y="4633056"/>
              <a:ext cx="3240000" cy="937230"/>
              <a:chOff x="5228251" y="5235981"/>
              <a:chExt cx="3240000" cy="937230"/>
            </a:xfrm>
          </p:grpSpPr>
          <p:sp>
            <p:nvSpPr>
              <p:cNvPr id="63" name="사각형: 둥근 모서리 52">
                <a:extLst>
                  <a:ext uri="{FF2B5EF4-FFF2-40B4-BE49-F238E27FC236}">
                    <a16:creationId xmlns:a16="http://schemas.microsoft.com/office/drawing/2014/main" id="{CC46A256-61BB-935C-D2DD-ED4451DA2ABA}"/>
                  </a:ext>
                </a:extLst>
              </p:cNvPr>
              <p:cNvSpPr/>
              <p:nvPr/>
            </p:nvSpPr>
            <p:spPr>
              <a:xfrm>
                <a:off x="5228251" y="5741211"/>
                <a:ext cx="3240000" cy="43200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 Yolov8</a:t>
                </a:r>
              </a:p>
            </p:txBody>
          </p:sp>
          <p:sp>
            <p:nvSpPr>
              <p:cNvPr id="62" name="사각형: 둥근 모서리 17">
                <a:extLst>
                  <a:ext uri="{FF2B5EF4-FFF2-40B4-BE49-F238E27FC236}">
                    <a16:creationId xmlns:a16="http://schemas.microsoft.com/office/drawing/2014/main" id="{744AF0B8-F8AB-D94F-BD26-31B83E8E67AF}"/>
                  </a:ext>
                </a:extLst>
              </p:cNvPr>
              <p:cNvSpPr/>
              <p:nvPr/>
            </p:nvSpPr>
            <p:spPr>
              <a:xfrm>
                <a:off x="5228251" y="5235981"/>
                <a:ext cx="3240000" cy="432000"/>
              </a:xfrm>
              <a:prstGeom prst="rect">
                <a:avLst/>
              </a:prstGeom>
              <a:solidFill>
                <a:srgbClr val="64B0FB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</a:rPr>
                  <a:t>딥러닝 모델</a:t>
                </a:r>
                <a:endParaRPr lang="en-US" altLang="ko-KR" sz="16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25" name="그림 1024">
              <a:extLst>
                <a:ext uri="{FF2B5EF4-FFF2-40B4-BE49-F238E27FC236}">
                  <a16:creationId xmlns:a16="http://schemas.microsoft.com/office/drawing/2014/main" id="{F74CD8AD-D773-7A3F-817F-E921E5C7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45" b="8095"/>
            <a:stretch/>
          </p:blipFill>
          <p:spPr>
            <a:xfrm>
              <a:off x="4883941" y="5247784"/>
              <a:ext cx="767399" cy="271998"/>
            </a:xfrm>
            <a:prstGeom prst="rect">
              <a:avLst/>
            </a:prstGeom>
          </p:spPr>
        </p:pic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4E9EB663-F88F-BE22-C47C-A4C1FEB97E09}"/>
              </a:ext>
            </a:extLst>
          </p:cNvPr>
          <p:cNvGrpSpPr/>
          <p:nvPr/>
        </p:nvGrpSpPr>
        <p:grpSpPr>
          <a:xfrm>
            <a:off x="624053" y="5154147"/>
            <a:ext cx="3247221" cy="977087"/>
            <a:chOff x="622312" y="5020585"/>
            <a:chExt cx="3247221" cy="977087"/>
          </a:xfrm>
        </p:grpSpPr>
        <p:sp>
          <p:nvSpPr>
            <p:cNvPr id="55" name="사각형: 둥근 모서리 52">
              <a:extLst>
                <a:ext uri="{FF2B5EF4-FFF2-40B4-BE49-F238E27FC236}">
                  <a16:creationId xmlns:a16="http://schemas.microsoft.com/office/drawing/2014/main" id="{9FDD8FB3-1F07-AF21-7004-AE64B86E9B56}"/>
                </a:ext>
              </a:extLst>
            </p:cNvPr>
            <p:cNvSpPr/>
            <p:nvPr/>
          </p:nvSpPr>
          <p:spPr>
            <a:xfrm>
              <a:off x="629533" y="5565672"/>
              <a:ext cx="3240000" cy="43200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    Git hub</a:t>
              </a:r>
            </a:p>
          </p:txBody>
        </p:sp>
        <p:sp>
          <p:nvSpPr>
            <p:cNvPr id="8" name="사각형: 둥근 모서리 17">
              <a:extLst>
                <a:ext uri="{FF2B5EF4-FFF2-40B4-BE49-F238E27FC236}">
                  <a16:creationId xmlns:a16="http://schemas.microsoft.com/office/drawing/2014/main" id="{C4D6CD90-7236-AFE9-E47E-A2E1BC020DC2}"/>
                </a:ext>
              </a:extLst>
            </p:cNvPr>
            <p:cNvSpPr/>
            <p:nvPr/>
          </p:nvSpPr>
          <p:spPr>
            <a:xfrm>
              <a:off x="622312" y="5020585"/>
              <a:ext cx="3240000" cy="432000"/>
            </a:xfrm>
            <a:prstGeom prst="rect">
              <a:avLst/>
            </a:prstGeom>
            <a:solidFill>
              <a:srgbClr val="64B0FB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협업 툴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59" name="object 8">
              <a:extLst>
                <a:ext uri="{FF2B5EF4-FFF2-40B4-BE49-F238E27FC236}">
                  <a16:creationId xmlns:a16="http://schemas.microsoft.com/office/drawing/2014/main" id="{103EC640-0617-3132-C67A-1CE2AEDDCED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8717" y="5624184"/>
              <a:ext cx="360000" cy="350310"/>
            </a:xfrm>
            <a:prstGeom prst="rect">
              <a:avLst/>
            </a:prstGeom>
          </p:spPr>
        </p:pic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2591673F-B65C-CA45-B6E8-FD61790DA577}"/>
              </a:ext>
            </a:extLst>
          </p:cNvPr>
          <p:cNvGrpSpPr/>
          <p:nvPr/>
        </p:nvGrpSpPr>
        <p:grpSpPr>
          <a:xfrm>
            <a:off x="4426999" y="1359726"/>
            <a:ext cx="3240000" cy="2947178"/>
            <a:chOff x="4396782" y="1360742"/>
            <a:chExt cx="3240000" cy="2947178"/>
          </a:xfrm>
        </p:grpSpPr>
        <p:grpSp>
          <p:nvGrpSpPr>
            <p:cNvPr id="1030" name="그룹 1029">
              <a:extLst>
                <a:ext uri="{FF2B5EF4-FFF2-40B4-BE49-F238E27FC236}">
                  <a16:creationId xmlns:a16="http://schemas.microsoft.com/office/drawing/2014/main" id="{86454277-A4CE-7167-4225-0D060649D5B3}"/>
                </a:ext>
              </a:extLst>
            </p:cNvPr>
            <p:cNvGrpSpPr/>
            <p:nvPr/>
          </p:nvGrpSpPr>
          <p:grpSpPr>
            <a:xfrm>
              <a:off x="5133046" y="2032707"/>
              <a:ext cx="1863386" cy="2275213"/>
              <a:chOff x="6897329" y="1283700"/>
              <a:chExt cx="1863386" cy="227521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C623BFC-DEBB-E29D-0139-F146354A3F0F}"/>
                  </a:ext>
                </a:extLst>
              </p:cNvPr>
              <p:cNvSpPr/>
              <p:nvPr/>
            </p:nvSpPr>
            <p:spPr>
              <a:xfrm>
                <a:off x="7496378" y="1283700"/>
                <a:ext cx="1264337" cy="49680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b="1" dirty="0" err="1">
                    <a:solidFill>
                      <a:schemeClr val="tx1"/>
                    </a:solidFill>
                  </a:rPr>
                  <a:t>Vscode</a:t>
                </a:r>
                <a:endParaRPr lang="en-US" altLang="ko-KR" sz="16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24" name="Picture 4" descr="Microsoft : VSCode 아이콘 변경 :: F.R.I.D.A.Y.">
                <a:extLst>
                  <a:ext uri="{FF2B5EF4-FFF2-40B4-BE49-F238E27FC236}">
                    <a16:creationId xmlns:a16="http://schemas.microsoft.com/office/drawing/2014/main" id="{72717A50-F942-D840-D296-5EE4E986A6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766" y="1358914"/>
                <a:ext cx="359216" cy="367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Anaconda Icon - Anaconda Python Icon - Free Transparent PNG Clipart Images  Download">
                <a:extLst>
                  <a:ext uri="{FF2B5EF4-FFF2-40B4-BE49-F238E27FC236}">
                    <a16:creationId xmlns:a16="http://schemas.microsoft.com/office/drawing/2014/main" id="{9AAEA7B0-1289-5D49-106B-AB596ED49C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7273" b="94205" l="4167" r="96667">
                            <a14:foregroundMark x1="30714" y1="10682" x2="30714" y2="10682"/>
                            <a14:foregroundMark x1="25238" y1="19318" x2="25238" y2="19318"/>
                            <a14:foregroundMark x1="31667" y1="9659" x2="30000" y2="12386"/>
                            <a14:foregroundMark x1="25357" y1="18636" x2="23929" y2="21932"/>
                            <a14:foregroundMark x1="13810" y1="21932" x2="13095" y2="23977"/>
                            <a14:foregroundMark x1="13810" y1="34773" x2="14643" y2="36932"/>
                            <a14:foregroundMark x1="15714" y1="30909" x2="12500" y2="37727"/>
                            <a14:foregroundMark x1="5357" y1="40114" x2="4167" y2="45114"/>
                            <a14:foregroundMark x1="8452" y1="50341" x2="11667" y2="55795"/>
                            <a14:foregroundMark x1="17024" y1="43523" x2="16190" y2="46136"/>
                            <a14:foregroundMark x1="23690" y1="28523" x2="23452" y2="30795"/>
                            <a14:foregroundMark x1="35595" y1="20455" x2="34643" y2="21591"/>
                            <a14:foregroundMark x1="40714" y1="10455" x2="41310" y2="13523"/>
                            <a14:foregroundMark x1="56190" y1="7273" x2="74405" y2="23409"/>
                            <a14:foregroundMark x1="72500" y1="18409" x2="80476" y2="28068"/>
                            <a14:foregroundMark x1="80476" y1="28068" x2="88095" y2="46136"/>
                            <a14:foregroundMark x1="88095" y1="46136" x2="85238" y2="64886"/>
                            <a14:foregroundMark x1="85238" y1="64886" x2="73571" y2="80114"/>
                            <a14:foregroundMark x1="73571" y1="80114" x2="63333" y2="85455"/>
                            <a14:foregroundMark x1="63333" y1="85455" x2="38690" y2="85682"/>
                            <a14:foregroundMark x1="38690" y1="85682" x2="27262" y2="81932"/>
                            <a14:foregroundMark x1="14881" y1="79205" x2="16667" y2="79545"/>
                            <a14:foregroundMark x1="45476" y1="94205" x2="53214" y2="94205"/>
                            <a14:foregroundMark x1="92857" y1="44659" x2="92262" y2="53636"/>
                            <a14:foregroundMark x1="94881" y1="41250" x2="96667" y2="53182"/>
                            <a14:foregroundMark x1="5119" y1="60682" x2="6190" y2="62500"/>
                            <a14:foregroundMark x1="15238" y1="65568" x2="17024" y2="68523"/>
                            <a14:foregroundMark x1="17500" y1="56932" x2="17857" y2="60227"/>
                            <a14:foregroundMark x1="23929" y1="69545" x2="23929" y2="720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7329" y="1893432"/>
                <a:ext cx="408807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Spyder IDE logo and wordmark">
                <a:extLst>
                  <a:ext uri="{FF2B5EF4-FFF2-40B4-BE49-F238E27FC236}">
                    <a16:creationId xmlns:a16="http://schemas.microsoft.com/office/drawing/2014/main" id="{FF0C7354-25A8-F5CF-4251-88A7EA91B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70" t="25522" r="13306" b="24622"/>
              <a:stretch/>
            </p:blipFill>
            <p:spPr bwMode="auto">
              <a:xfrm>
                <a:off x="7171690" y="2618349"/>
                <a:ext cx="984256" cy="288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Google colab-2] 구글 코랩 개발환경 설정">
                <a:extLst>
                  <a:ext uri="{FF2B5EF4-FFF2-40B4-BE49-F238E27FC236}">
                    <a16:creationId xmlns:a16="http://schemas.microsoft.com/office/drawing/2014/main" id="{DDFA7530-66D1-031A-5E6A-D3E87DD77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9403" y="3114010"/>
                <a:ext cx="1006543" cy="444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37514C6E-B794-2D71-EE61-C8B7AE305F8A}"/>
                  </a:ext>
                </a:extLst>
              </p:cNvPr>
              <p:cNvSpPr/>
              <p:nvPr/>
            </p:nvSpPr>
            <p:spPr>
              <a:xfrm>
                <a:off x="7331994" y="1848779"/>
                <a:ext cx="1264337" cy="49680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</a:rPr>
                  <a:t>Anaconda</a:t>
                </a:r>
              </a:p>
            </p:txBody>
          </p:sp>
        </p:grpSp>
        <p:sp>
          <p:nvSpPr>
            <p:cNvPr id="1031" name="사각형: 둥근 모서리 17">
              <a:extLst>
                <a:ext uri="{FF2B5EF4-FFF2-40B4-BE49-F238E27FC236}">
                  <a16:creationId xmlns:a16="http://schemas.microsoft.com/office/drawing/2014/main" id="{DB359829-DF1C-24AF-43A5-119726D695AE}"/>
                </a:ext>
              </a:extLst>
            </p:cNvPr>
            <p:cNvSpPr/>
            <p:nvPr/>
          </p:nvSpPr>
          <p:spPr>
            <a:xfrm>
              <a:off x="4396782" y="1360742"/>
              <a:ext cx="3240000" cy="432000"/>
            </a:xfrm>
            <a:prstGeom prst="rect">
              <a:avLst/>
            </a:prstGeom>
            <a:solidFill>
              <a:srgbClr val="64B0FB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개발 도구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C83FC3F5-CE4A-FD58-9CBE-FC3B276E5C7C}"/>
              </a:ext>
            </a:extLst>
          </p:cNvPr>
          <p:cNvGrpSpPr/>
          <p:nvPr/>
        </p:nvGrpSpPr>
        <p:grpSpPr>
          <a:xfrm>
            <a:off x="8218824" y="1359726"/>
            <a:ext cx="3240000" cy="3022425"/>
            <a:chOff x="8218824" y="1405415"/>
            <a:chExt cx="3240000" cy="302242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3C2A94F-FE14-FAB8-F31A-DD8F8274A9DC}"/>
                </a:ext>
              </a:extLst>
            </p:cNvPr>
            <p:cNvGrpSpPr/>
            <p:nvPr/>
          </p:nvGrpSpPr>
          <p:grpSpPr>
            <a:xfrm>
              <a:off x="8994037" y="2041325"/>
              <a:ext cx="1689575" cy="2386515"/>
              <a:chOff x="6980036" y="3231660"/>
              <a:chExt cx="1403301" cy="2035479"/>
            </a:xfrm>
          </p:grpSpPr>
          <p:pic>
            <p:nvPicPr>
              <p:cNvPr id="2" name="Picture 2" descr="Build a custom dataset using ROBOFLOW - custom dataset creation made easy">
                <a:extLst>
                  <a:ext uri="{FF2B5EF4-FFF2-40B4-BE49-F238E27FC236}">
                    <a16:creationId xmlns:a16="http://schemas.microsoft.com/office/drawing/2014/main" id="{BA6D2E75-B292-9BD9-4FF1-7BE4C6E53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1008" y="4140646"/>
                <a:ext cx="1113294" cy="308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6" name="Picture 2" descr="Flask&quot; Icon - Download for free – Iconduck">
                <a:extLst>
                  <a:ext uri="{FF2B5EF4-FFF2-40B4-BE49-F238E27FC236}">
                    <a16:creationId xmlns:a16="http://schemas.microsoft.com/office/drawing/2014/main" id="{1B0EBA79-C233-01AD-C6FD-C9C9E8D17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218" y="3247398"/>
                <a:ext cx="392084" cy="5645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undefined">
                <a:extLst>
                  <a:ext uri="{FF2B5EF4-FFF2-40B4-BE49-F238E27FC236}">
                    <a16:creationId xmlns:a16="http://schemas.microsoft.com/office/drawing/2014/main" id="{9B9DF1EE-3069-4D73-2035-CA4185C5D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7187" y="4745597"/>
                <a:ext cx="393933" cy="521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Python 수직 로고 - 소셜 미디어 및 로고 아이콘">
                <a:extLst>
                  <a:ext uri="{FF2B5EF4-FFF2-40B4-BE49-F238E27FC236}">
                    <a16:creationId xmlns:a16="http://schemas.microsoft.com/office/drawing/2014/main" id="{B1A08628-23FE-5D1B-C0F4-973F67E65C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0036" y="3231660"/>
                <a:ext cx="533094" cy="596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18B168E-8590-9698-0FFF-29FD26B47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6061" b="93939" l="6044" r="92308">
                            <a14:foregroundMark x1="38462" y1="14141" x2="38462" y2="14141"/>
                            <a14:foregroundMark x1="45055" y1="23737" x2="45055" y2="23737"/>
                            <a14:foregroundMark x1="69780" y1="13636" x2="69780" y2="13636"/>
                            <a14:foregroundMark x1="50000" y1="6061" x2="50000" y2="6061"/>
                            <a14:foregroundMark x1="56593" y1="40909" x2="56593" y2="40909"/>
                            <a14:foregroundMark x1="74725" y1="30303" x2="74725" y2="30303"/>
                            <a14:foregroundMark x1="79121" y1="48990" x2="79121" y2="48990"/>
                            <a14:foregroundMark x1="62088" y1="53535" x2="62088" y2="53535"/>
                            <a14:foregroundMark x1="17033" y1="83838" x2="17033" y2="83838"/>
                            <a14:foregroundMark x1="26923" y1="85859" x2="26923" y2="85859"/>
                            <a14:foregroundMark x1="6044" y1="73737" x2="6044" y2="73737"/>
                            <a14:foregroundMark x1="42857" y1="81313" x2="42857" y2="81313"/>
                            <a14:foregroundMark x1="74176" y1="74242" x2="74176" y2="74242"/>
                            <a14:foregroundMark x1="85714" y1="85859" x2="85714" y2="85859"/>
                            <a14:foregroundMark x1="92857" y1="79798" x2="92857" y2="79798"/>
                            <a14:foregroundMark x1="84615" y1="93939" x2="86813" y2="9191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823233" y="4657442"/>
                <a:ext cx="560104" cy="609344"/>
              </a:xfrm>
              <a:prstGeom prst="rect">
                <a:avLst/>
              </a:prstGeom>
            </p:spPr>
          </p:pic>
        </p:grpSp>
        <p:sp>
          <p:nvSpPr>
            <p:cNvPr id="1032" name="사각형: 둥근 모서리 17">
              <a:extLst>
                <a:ext uri="{FF2B5EF4-FFF2-40B4-BE49-F238E27FC236}">
                  <a16:creationId xmlns:a16="http://schemas.microsoft.com/office/drawing/2014/main" id="{7874ADB3-832B-2291-8862-A9E5C457F4BB}"/>
                </a:ext>
              </a:extLst>
            </p:cNvPr>
            <p:cNvSpPr/>
            <p:nvPr/>
          </p:nvSpPr>
          <p:spPr>
            <a:xfrm>
              <a:off x="8218824" y="1405415"/>
              <a:ext cx="3240000" cy="432000"/>
            </a:xfrm>
            <a:prstGeom prst="rect">
              <a:avLst/>
            </a:prstGeom>
            <a:solidFill>
              <a:srgbClr val="64B0FB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개발 언어 및 프레임워크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14107496-16E1-B3A2-6674-E0A566513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25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F55D4-2E17-FF81-EDBA-FB168C24E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93DCDE-F6C6-B059-FDB5-8150A6D7EFA0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628AC01-ACA5-EC2E-C6F0-DFF95BCA9382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6595957-5A64-968A-80DC-A67FFE6CC37F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E8A168FC-4D55-8ADE-31C3-0433ED363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8AEA4-7CB6-19E0-E988-27F8D776AFA6}"/>
              </a:ext>
            </a:extLst>
          </p:cNvPr>
          <p:cNvSpPr txBox="1"/>
          <p:nvPr/>
        </p:nvSpPr>
        <p:spPr>
          <a:xfrm>
            <a:off x="5108894" y="395093"/>
            <a:ext cx="28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프로세스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E762E3-BF00-2649-C84A-0E6A87A87F3C}"/>
              </a:ext>
            </a:extLst>
          </p:cNvPr>
          <p:cNvGrpSpPr/>
          <p:nvPr/>
        </p:nvGrpSpPr>
        <p:grpSpPr>
          <a:xfrm>
            <a:off x="864224" y="1535555"/>
            <a:ext cx="2658662" cy="2348961"/>
            <a:chOff x="1686522" y="2973536"/>
            <a:chExt cx="2658662" cy="23489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037EE2-C7B3-5935-6F76-10795490A91A}"/>
                </a:ext>
              </a:extLst>
            </p:cNvPr>
            <p:cNvSpPr/>
            <p:nvPr/>
          </p:nvSpPr>
          <p:spPr>
            <a:xfrm>
              <a:off x="1686522" y="2973536"/>
              <a:ext cx="2658662" cy="23489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딥러닝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6ED743-9F44-B119-0B6F-2F0BE6CE1F09}"/>
                </a:ext>
              </a:extLst>
            </p:cNvPr>
            <p:cNvSpPr/>
            <p:nvPr/>
          </p:nvSpPr>
          <p:spPr>
            <a:xfrm>
              <a:off x="1686522" y="3429000"/>
              <a:ext cx="2658662" cy="189349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9FD6217-1AFC-367C-1A72-124D729604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45" b="8095"/>
          <a:stretch/>
        </p:blipFill>
        <p:spPr>
          <a:xfrm>
            <a:off x="2273824" y="2736363"/>
            <a:ext cx="935967" cy="3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83C66B-034D-E459-7776-797911F75811}"/>
              </a:ext>
            </a:extLst>
          </p:cNvPr>
          <p:cNvSpPr txBox="1"/>
          <p:nvPr/>
        </p:nvSpPr>
        <p:spPr>
          <a:xfrm>
            <a:off x="1449540" y="2176098"/>
            <a:ext cx="1500997" cy="33855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/>
              <a:t>객체 인식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1BF2F3-9F9C-523E-8A66-DD626587059F}"/>
              </a:ext>
            </a:extLst>
          </p:cNvPr>
          <p:cNvCxnSpPr/>
          <p:nvPr/>
        </p:nvCxnSpPr>
        <p:spPr>
          <a:xfrm>
            <a:off x="2193554" y="2607637"/>
            <a:ext cx="0" cy="64800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AAA54F-A1C2-1EF5-EB68-8E333724E395}"/>
              </a:ext>
            </a:extLst>
          </p:cNvPr>
          <p:cNvSpPr txBox="1"/>
          <p:nvPr/>
        </p:nvSpPr>
        <p:spPr>
          <a:xfrm>
            <a:off x="1449540" y="3332035"/>
            <a:ext cx="1500997" cy="33855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/>
              <a:t>Bounding box</a:t>
            </a:r>
            <a:endParaRPr lang="ko-KR" altLang="en-US" sz="16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D4003F-27CA-9B15-CD76-8689200BE189}"/>
              </a:ext>
            </a:extLst>
          </p:cNvPr>
          <p:cNvGrpSpPr/>
          <p:nvPr/>
        </p:nvGrpSpPr>
        <p:grpSpPr>
          <a:xfrm>
            <a:off x="8422618" y="1600320"/>
            <a:ext cx="2805485" cy="2219428"/>
            <a:chOff x="6136698" y="2319284"/>
            <a:chExt cx="2805485" cy="2219428"/>
          </a:xfrm>
        </p:grpSpPr>
        <p:pic>
          <p:nvPicPr>
            <p:cNvPr id="1026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E8528C2B-7DEB-2B83-CBCE-6422F627C5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14323"/>
            <a:stretch/>
          </p:blipFill>
          <p:spPr bwMode="auto">
            <a:xfrm>
              <a:off x="6136698" y="2319284"/>
              <a:ext cx="2805485" cy="2219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Flask&quot; Icon - Download for free – Iconduck">
              <a:extLst>
                <a:ext uri="{FF2B5EF4-FFF2-40B4-BE49-F238E27FC236}">
                  <a16:creationId xmlns:a16="http://schemas.microsoft.com/office/drawing/2014/main" id="{38FE67E1-092E-96C2-ED90-306441974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941" y="2842804"/>
              <a:ext cx="477648" cy="613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C4DBAE-C1FB-600C-E1FA-F66E0E8DA2EA}"/>
              </a:ext>
            </a:extLst>
          </p:cNvPr>
          <p:cNvCxnSpPr>
            <a:cxnSpLocks/>
          </p:cNvCxnSpPr>
          <p:nvPr/>
        </p:nvCxnSpPr>
        <p:spPr>
          <a:xfrm flipV="1">
            <a:off x="9834885" y="4025916"/>
            <a:ext cx="0" cy="72000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1EF33B-5223-2A50-401F-FDB9BA69185C}"/>
              </a:ext>
            </a:extLst>
          </p:cNvPr>
          <p:cNvGrpSpPr/>
          <p:nvPr/>
        </p:nvGrpSpPr>
        <p:grpSpPr>
          <a:xfrm>
            <a:off x="8747332" y="4745916"/>
            <a:ext cx="2156056" cy="1597397"/>
            <a:chOff x="7270507" y="4741250"/>
            <a:chExt cx="2156056" cy="159739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2CCC8B5-AA46-666B-15F9-F8D8F27488A8}"/>
                </a:ext>
              </a:extLst>
            </p:cNvPr>
            <p:cNvSpPr/>
            <p:nvPr/>
          </p:nvSpPr>
          <p:spPr>
            <a:xfrm>
              <a:off x="7270507" y="4741250"/>
              <a:ext cx="2156056" cy="717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ysClr val="windowText" lastClr="000000"/>
                  </a:solidFill>
                </a:rPr>
                <a:t>군중 밀집 정도에 따라</a:t>
              </a:r>
              <a:endParaRPr lang="en-US" altLang="ko-KR" sz="15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500" b="1" dirty="0">
                  <a:solidFill>
                    <a:sysClr val="windowText" lastClr="000000"/>
                  </a:solidFill>
                </a:rPr>
                <a:t>경고 시스템 </a:t>
              </a:r>
              <a:r>
                <a:rPr lang="ko-KR" altLang="en-US" sz="1500" dirty="0">
                  <a:solidFill>
                    <a:sysClr val="windowText" lastClr="000000"/>
                  </a:solidFill>
                </a:rPr>
                <a:t>발동</a:t>
              </a:r>
              <a:endParaRPr lang="ko-KR" altLang="en-US" sz="1500" dirty="0"/>
            </a:p>
          </p:txBody>
        </p:sp>
        <p:pic>
          <p:nvPicPr>
            <p:cNvPr id="1028" name="Picture 4" descr="무료로 다운로드 가능한 경고 아이콘">
              <a:extLst>
                <a:ext uri="{FF2B5EF4-FFF2-40B4-BE49-F238E27FC236}">
                  <a16:creationId xmlns:a16="http://schemas.microsoft.com/office/drawing/2014/main" id="{48F5344A-8247-6DD4-1AF6-2C57C361B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604" y="5478785"/>
              <a:ext cx="859862" cy="85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E91290-F298-4B22-8081-8855F192878E}"/>
              </a:ext>
            </a:extLst>
          </p:cNvPr>
          <p:cNvCxnSpPr>
            <a:cxnSpLocks/>
          </p:cNvCxnSpPr>
          <p:nvPr/>
        </p:nvCxnSpPr>
        <p:spPr>
          <a:xfrm>
            <a:off x="3786007" y="2271885"/>
            <a:ext cx="432000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F0D034-EBF2-036A-FB80-A61209B56611}"/>
              </a:ext>
            </a:extLst>
          </p:cNvPr>
          <p:cNvSpPr/>
          <p:nvPr/>
        </p:nvSpPr>
        <p:spPr>
          <a:xfrm>
            <a:off x="3884967" y="1696328"/>
            <a:ext cx="4240872" cy="717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ysClr val="windowText" lastClr="000000"/>
                </a:solidFill>
              </a:rPr>
              <a:t>CCTV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실시간 모니터링</a:t>
            </a:r>
            <a:r>
              <a:rPr lang="en-US" altLang="ko-KR" sz="15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화면에 적용</a:t>
            </a:r>
            <a:endParaRPr lang="ko-KR" altLang="en-US" sz="15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BB54EE-D9AC-C057-ED65-300E9DDDFF97}"/>
              </a:ext>
            </a:extLst>
          </p:cNvPr>
          <p:cNvSpPr/>
          <p:nvPr/>
        </p:nvSpPr>
        <p:spPr>
          <a:xfrm>
            <a:off x="3799458" y="3343191"/>
            <a:ext cx="2156056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군중 밀집 정도를</a:t>
            </a:r>
            <a:endParaRPr lang="en-US" altLang="ko-KR" sz="15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500" b="1" dirty="0" err="1">
                <a:solidFill>
                  <a:sysClr val="windowText" lastClr="000000"/>
                </a:solidFill>
              </a:rPr>
              <a:t>히트맵</a:t>
            </a:r>
            <a:r>
              <a:rPr lang="ko-KR" altLang="en-US" sz="1500" dirty="0" err="1">
                <a:solidFill>
                  <a:sysClr val="windowText" lastClr="000000"/>
                </a:solidFill>
              </a:rPr>
              <a:t>으로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시각화</a:t>
            </a:r>
            <a:endParaRPr lang="ko-KR" altLang="en-US" sz="15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6F6BC9B-1FA5-078B-4DDB-655FE7AA23C3}"/>
              </a:ext>
            </a:extLst>
          </p:cNvPr>
          <p:cNvCxnSpPr>
            <a:cxnSpLocks/>
          </p:cNvCxnSpPr>
          <p:nvPr/>
        </p:nvCxnSpPr>
        <p:spPr>
          <a:xfrm>
            <a:off x="4877486" y="2726403"/>
            <a:ext cx="0" cy="72000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히트맵 - 무료 비즈니스 및 금융개 아이콘">
            <a:extLst>
              <a:ext uri="{FF2B5EF4-FFF2-40B4-BE49-F238E27FC236}">
                <a16:creationId xmlns:a16="http://schemas.microsoft.com/office/drawing/2014/main" id="{B01A9272-F579-2C41-73A3-4006058E5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07" y="4107795"/>
            <a:ext cx="845558" cy="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9ED739B-022A-BDDE-ACD0-F078C5859712}"/>
              </a:ext>
            </a:extLst>
          </p:cNvPr>
          <p:cNvGrpSpPr/>
          <p:nvPr/>
        </p:nvGrpSpPr>
        <p:grpSpPr>
          <a:xfrm>
            <a:off x="527128" y="399759"/>
            <a:ext cx="360000" cy="360000"/>
            <a:chOff x="527128" y="399759"/>
            <a:chExt cx="360000" cy="3600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ED323D1-10AF-5381-BF39-641B8785933D}"/>
                </a:ext>
              </a:extLst>
            </p:cNvPr>
            <p:cNvSpPr/>
            <p:nvPr/>
          </p:nvSpPr>
          <p:spPr>
            <a:xfrm>
              <a:off x="527128" y="39975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76200" dir="5400000" sx="95000" sy="95000" algn="t" rotWithShape="0">
                <a:srgbClr val="3799FA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270E44D-1756-49B0-144F-4ADA9CF4BB1C}"/>
                </a:ext>
              </a:extLst>
            </p:cNvPr>
            <p:cNvGrpSpPr/>
            <p:nvPr/>
          </p:nvGrpSpPr>
          <p:grpSpPr>
            <a:xfrm>
              <a:off x="622312" y="502037"/>
              <a:ext cx="169632" cy="172012"/>
              <a:chOff x="1872898" y="2772494"/>
              <a:chExt cx="169632" cy="172012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CEC440E8-3842-6544-92E9-BC55240E567E}"/>
                  </a:ext>
                </a:extLst>
              </p:cNvPr>
              <p:cNvSpPr/>
              <p:nvPr/>
            </p:nvSpPr>
            <p:spPr>
              <a:xfrm>
                <a:off x="1872898" y="2772494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8A4783B7-2E2C-6626-EBFF-70889C0CF77C}"/>
                  </a:ext>
                </a:extLst>
              </p:cNvPr>
              <p:cNvSpPr/>
              <p:nvPr/>
            </p:nvSpPr>
            <p:spPr>
              <a:xfrm>
                <a:off x="1970530" y="2772494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C9354F9-3653-5AFE-AC84-6BC7A7D80285}"/>
                  </a:ext>
                </a:extLst>
              </p:cNvPr>
              <p:cNvSpPr/>
              <p:nvPr/>
            </p:nvSpPr>
            <p:spPr>
              <a:xfrm>
                <a:off x="1872898" y="2872506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875AAC36-B7BC-A3A2-292B-D151BCC96310}"/>
                  </a:ext>
                </a:extLst>
              </p:cNvPr>
              <p:cNvSpPr/>
              <p:nvPr/>
            </p:nvSpPr>
            <p:spPr>
              <a:xfrm>
                <a:off x="1970530" y="2872506"/>
                <a:ext cx="72000" cy="72000"/>
              </a:xfrm>
              <a:prstGeom prst="roundRect">
                <a:avLst>
                  <a:gd name="adj" fmla="val 21830"/>
                </a:avLst>
              </a:prstGeom>
              <a:solidFill>
                <a:schemeClr val="bg1"/>
              </a:solidFill>
              <a:ln>
                <a:solidFill>
                  <a:srgbClr val="3799F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FF56195-FF7B-AAB5-D34F-FD88DF5B5A66}"/>
              </a:ext>
            </a:extLst>
          </p:cNvPr>
          <p:cNvCxnSpPr>
            <a:cxnSpLocks/>
          </p:cNvCxnSpPr>
          <p:nvPr/>
        </p:nvCxnSpPr>
        <p:spPr>
          <a:xfrm>
            <a:off x="5955923" y="2271885"/>
            <a:ext cx="0" cy="438149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846073-E1CA-3A12-8BFF-63E500511E9E}"/>
              </a:ext>
            </a:extLst>
          </p:cNvPr>
          <p:cNvCxnSpPr>
            <a:cxnSpLocks/>
          </p:cNvCxnSpPr>
          <p:nvPr/>
        </p:nvCxnSpPr>
        <p:spPr>
          <a:xfrm rot="16200000">
            <a:off x="5955923" y="1638242"/>
            <a:ext cx="0" cy="21600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AB65CE-AB78-C5C2-5451-8A37341225B8}"/>
              </a:ext>
            </a:extLst>
          </p:cNvPr>
          <p:cNvSpPr/>
          <p:nvPr/>
        </p:nvSpPr>
        <p:spPr>
          <a:xfrm>
            <a:off x="5879467" y="3343191"/>
            <a:ext cx="2330039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군중 </a:t>
            </a:r>
            <a:r>
              <a:rPr lang="ko-KR" altLang="en-US" sz="1500" b="1" dirty="0">
                <a:solidFill>
                  <a:sysClr val="windowText" lastClr="000000"/>
                </a:solidFill>
              </a:rPr>
              <a:t>이동 방향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추적 및 </a:t>
            </a:r>
            <a:endParaRPr lang="en-US" altLang="ko-KR" sz="15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밀집 예상 지역 표시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1815C9F-05BB-4ADD-F91A-8742AC87A3C1}"/>
              </a:ext>
            </a:extLst>
          </p:cNvPr>
          <p:cNvCxnSpPr>
            <a:cxnSpLocks/>
          </p:cNvCxnSpPr>
          <p:nvPr/>
        </p:nvCxnSpPr>
        <p:spPr>
          <a:xfrm>
            <a:off x="7024390" y="2726402"/>
            <a:ext cx="0" cy="72000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방향 - 무료 사업개 아이콘">
            <a:extLst>
              <a:ext uri="{FF2B5EF4-FFF2-40B4-BE49-F238E27FC236}">
                <a16:creationId xmlns:a16="http://schemas.microsoft.com/office/drawing/2014/main" id="{7B2A69B6-B464-123A-C83D-F108A09FD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55" y="4100643"/>
            <a:ext cx="859862" cy="85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47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45762-0227-01E9-1222-30F487A91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83E857-5019-5EA7-ECE2-FA0B32B618F3}"/>
              </a:ext>
            </a:extLst>
          </p:cNvPr>
          <p:cNvSpPr/>
          <p:nvPr/>
        </p:nvSpPr>
        <p:spPr>
          <a:xfrm>
            <a:off x="367645" y="252264"/>
            <a:ext cx="11491275" cy="671563"/>
          </a:xfrm>
          <a:prstGeom prst="roundRect">
            <a:avLst>
              <a:gd name="adj" fmla="val 24332"/>
            </a:avLst>
          </a:prstGeom>
          <a:solidFill>
            <a:srgbClr val="E8F4FE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5FB42E-E47B-ACBF-7EFD-6B45A72F64B2}"/>
              </a:ext>
            </a:extLst>
          </p:cNvPr>
          <p:cNvSpPr/>
          <p:nvPr/>
        </p:nvSpPr>
        <p:spPr>
          <a:xfrm>
            <a:off x="367646" y="252263"/>
            <a:ext cx="4540784" cy="671563"/>
          </a:xfrm>
          <a:prstGeom prst="roundRect">
            <a:avLst>
              <a:gd name="adj" fmla="val 2433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r>
              <a:rPr lang="en-US" altLang="ko-KR" sz="2400" b="1" kern="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b="1" kern="0" dirty="0">
                <a:solidFill>
                  <a:srgbClr val="44546A">
                    <a:lumMod val="75000"/>
                  </a:srgbClr>
                </a:solidFill>
              </a:rPr>
              <a:t>프로젝트 설계</a:t>
            </a: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35C84B-2A2D-92C4-6663-5EA5606907F6}"/>
              </a:ext>
            </a:extLst>
          </p:cNvPr>
          <p:cNvSpPr/>
          <p:nvPr/>
        </p:nvSpPr>
        <p:spPr>
          <a:xfrm>
            <a:off x="388462" y="1153964"/>
            <a:ext cx="11491275" cy="5451772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241300" dist="177800" dir="5400000" sx="95000" sy="95000" algn="t" rotWithShape="0">
              <a:srgbClr val="3799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668A1C-9F68-3CAD-6CF5-02CBC60D19F1}"/>
              </a:ext>
            </a:extLst>
          </p:cNvPr>
          <p:cNvSpPr/>
          <p:nvPr/>
        </p:nvSpPr>
        <p:spPr>
          <a:xfrm>
            <a:off x="527128" y="3997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sx="95000" sy="95000" algn="t" rotWithShape="0">
              <a:srgbClr val="3799FA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3CA486-2928-05FC-FCDE-773B8E5FC038}"/>
              </a:ext>
            </a:extLst>
          </p:cNvPr>
          <p:cNvGrpSpPr/>
          <p:nvPr/>
        </p:nvGrpSpPr>
        <p:grpSpPr>
          <a:xfrm>
            <a:off x="622312" y="502037"/>
            <a:ext cx="169632" cy="172012"/>
            <a:chOff x="1872898" y="2772494"/>
            <a:chExt cx="169632" cy="17201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F2A1BF-C796-C01B-EAE0-C0F5C6F8B243}"/>
                </a:ext>
              </a:extLst>
            </p:cNvPr>
            <p:cNvSpPr/>
            <p:nvPr/>
          </p:nvSpPr>
          <p:spPr>
            <a:xfrm>
              <a:off x="1872898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28EA844-13DB-C414-1C5D-CA1B664F35B6}"/>
                </a:ext>
              </a:extLst>
            </p:cNvPr>
            <p:cNvSpPr/>
            <p:nvPr/>
          </p:nvSpPr>
          <p:spPr>
            <a:xfrm>
              <a:off x="1970530" y="2772494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790075C-0F78-338F-D71F-9E446F56ACB8}"/>
                </a:ext>
              </a:extLst>
            </p:cNvPr>
            <p:cNvSpPr/>
            <p:nvPr/>
          </p:nvSpPr>
          <p:spPr>
            <a:xfrm>
              <a:off x="1872898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76E8250-6DAC-D05D-ED35-5E1A710C9AF3}"/>
                </a:ext>
              </a:extLst>
            </p:cNvPr>
            <p:cNvSpPr/>
            <p:nvPr/>
          </p:nvSpPr>
          <p:spPr>
            <a:xfrm>
              <a:off x="1970530" y="2872506"/>
              <a:ext cx="72000" cy="72000"/>
            </a:xfrm>
            <a:prstGeom prst="roundRect">
              <a:avLst>
                <a:gd name="adj" fmla="val 21830"/>
              </a:avLst>
            </a:prstGeom>
            <a:solidFill>
              <a:schemeClr val="bg1"/>
            </a:solidFill>
            <a:ln>
              <a:solidFill>
                <a:srgbClr val="3799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2" descr="Cctv Png 이미지 - Freepik에서 무료 다운로드">
            <a:extLst>
              <a:ext uri="{FF2B5EF4-FFF2-40B4-BE49-F238E27FC236}">
                <a16:creationId xmlns:a16="http://schemas.microsoft.com/office/drawing/2014/main" id="{DA2ED215-026B-EAC7-2081-348C9B91E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323" y1="38978" x2="73163" y2="42332"/>
                        <a14:foregroundMark x1="37220" y1="70128" x2="35463" y2="7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17231" r="20270" b="22295"/>
          <a:stretch/>
        </p:blipFill>
        <p:spPr bwMode="auto">
          <a:xfrm flipH="1">
            <a:off x="10671414" y="454120"/>
            <a:ext cx="1562739" cy="16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233CF-4F75-AFA9-1719-DAA6E46D5D32}"/>
              </a:ext>
            </a:extLst>
          </p:cNvPr>
          <p:cNvSpPr txBox="1"/>
          <p:nvPr/>
        </p:nvSpPr>
        <p:spPr>
          <a:xfrm>
            <a:off x="5108894" y="395093"/>
            <a:ext cx="28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F50"/>
                </a:solidFill>
              </a:rPr>
              <a:t>웹 구성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7A146BD-0F72-5F6C-A3A1-55E031AC10EE}"/>
              </a:ext>
            </a:extLst>
          </p:cNvPr>
          <p:cNvGrpSpPr/>
          <p:nvPr/>
        </p:nvGrpSpPr>
        <p:grpSpPr>
          <a:xfrm>
            <a:off x="7907511" y="2361828"/>
            <a:ext cx="4106301" cy="2572897"/>
            <a:chOff x="6245827" y="3837670"/>
            <a:chExt cx="4106301" cy="25728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150C3C-EC56-D728-66E4-7781375CE8A6}"/>
                </a:ext>
              </a:extLst>
            </p:cNvPr>
            <p:cNvSpPr txBox="1"/>
            <p:nvPr/>
          </p:nvSpPr>
          <p:spPr>
            <a:xfrm>
              <a:off x="6245827" y="3837670"/>
              <a:ext cx="41063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사이드바 </a:t>
              </a:r>
              <a:r>
                <a:rPr lang="en-US" altLang="ko-KR" sz="1500" b="1" dirty="0"/>
                <a:t>– </a:t>
              </a:r>
              <a:r>
                <a:rPr lang="ko-KR" altLang="en-US" sz="1500" b="1" dirty="0"/>
                <a:t>보안</a:t>
              </a:r>
              <a:r>
                <a:rPr lang="en-US" altLang="ko-KR" sz="1500" b="1" dirty="0"/>
                <a:t>/</a:t>
              </a:r>
              <a:r>
                <a:rPr lang="ko-KR" altLang="en-US" sz="1500" b="1" dirty="0"/>
                <a:t>로그인</a:t>
              </a:r>
              <a:endParaRPr lang="en-US" altLang="ko-KR" sz="1500" b="1" dirty="0"/>
            </a:p>
          </p:txBody>
        </p:sp>
        <p:pic>
          <p:nvPicPr>
            <p:cNvPr id="50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6CA7C6B6-2FB7-2C8F-A1A1-03438CE61B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31374"/>
            <a:stretch/>
          </p:blipFill>
          <p:spPr bwMode="auto">
            <a:xfrm>
              <a:off x="6390498" y="4136120"/>
              <a:ext cx="3779401" cy="2274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Flask&quot; Icon - Download for free – Iconduck">
            <a:extLst>
              <a:ext uri="{FF2B5EF4-FFF2-40B4-BE49-F238E27FC236}">
                <a16:creationId xmlns:a16="http://schemas.microsoft.com/office/drawing/2014/main" id="{956159A2-6424-54C4-6A7D-4738302B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28" y="1310757"/>
            <a:ext cx="442550" cy="5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230564-12BD-89DA-4756-20CB13A32E22}"/>
              </a:ext>
            </a:extLst>
          </p:cNvPr>
          <p:cNvGrpSpPr/>
          <p:nvPr/>
        </p:nvGrpSpPr>
        <p:grpSpPr>
          <a:xfrm>
            <a:off x="358735" y="2361828"/>
            <a:ext cx="4106301" cy="2572897"/>
            <a:chOff x="358735" y="2369418"/>
            <a:chExt cx="4106301" cy="25728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0459-472E-DB5A-F3E5-ABF0D391896F}"/>
                </a:ext>
              </a:extLst>
            </p:cNvPr>
            <p:cNvSpPr txBox="1"/>
            <p:nvPr/>
          </p:nvSpPr>
          <p:spPr>
            <a:xfrm>
              <a:off x="358735" y="2369418"/>
              <a:ext cx="41063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메인 페이지 </a:t>
              </a:r>
              <a:r>
                <a:rPr lang="en-US" altLang="ko-KR" sz="1500" b="1" dirty="0"/>
                <a:t>- </a:t>
              </a:r>
              <a:r>
                <a:rPr lang="ko-KR" altLang="en-US" sz="1500" b="1" dirty="0"/>
                <a:t>실시간 모니터링 화면</a:t>
              </a:r>
              <a:endParaRPr lang="en-US" altLang="ko-KR" sz="1500" b="1" dirty="0"/>
            </a:p>
          </p:txBody>
        </p:sp>
        <p:pic>
          <p:nvPicPr>
            <p:cNvPr id="7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9670D9F1-2598-17AD-1A5B-B194EBF07A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31374"/>
            <a:stretch/>
          </p:blipFill>
          <p:spPr bwMode="auto">
            <a:xfrm>
              <a:off x="473910" y="2667868"/>
              <a:ext cx="3779401" cy="2274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DA0E70-3D88-F590-69E7-D5679BD65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359"/>
            <a:stretch/>
          </p:blipFill>
          <p:spPr>
            <a:xfrm>
              <a:off x="592130" y="2785233"/>
              <a:ext cx="3501722" cy="208696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2E1541-EDEF-E124-B24F-0221C5BDE8EC}"/>
                </a:ext>
              </a:extLst>
            </p:cNvPr>
            <p:cNvSpPr txBox="1"/>
            <p:nvPr/>
          </p:nvSpPr>
          <p:spPr>
            <a:xfrm>
              <a:off x="913943" y="2741903"/>
              <a:ext cx="27042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&lt;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관리자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사용자 권한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&gt;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D9D813D-8057-4240-D09C-544883C0EC00}"/>
              </a:ext>
            </a:extLst>
          </p:cNvPr>
          <p:cNvGrpSpPr/>
          <p:nvPr/>
        </p:nvGrpSpPr>
        <p:grpSpPr>
          <a:xfrm>
            <a:off x="8168652" y="2756154"/>
            <a:ext cx="3549438" cy="2111291"/>
            <a:chOff x="8168652" y="2756154"/>
            <a:chExt cx="3549438" cy="21112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2ABD73F-1E81-0213-E488-22C254ED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406" b="1874"/>
            <a:stretch/>
          </p:blipFill>
          <p:spPr>
            <a:xfrm>
              <a:off x="8168652" y="2770751"/>
              <a:ext cx="3549438" cy="209669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015C22C-2C97-A97B-1C67-80B5F40499C1}"/>
                </a:ext>
              </a:extLst>
            </p:cNvPr>
            <p:cNvSpPr txBox="1"/>
            <p:nvPr/>
          </p:nvSpPr>
          <p:spPr>
            <a:xfrm>
              <a:off x="8500800" y="2756154"/>
              <a:ext cx="27042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&lt;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관리자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권한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&gt;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E44A42E-C558-033F-9F91-A1DD56B873A7}"/>
              </a:ext>
            </a:extLst>
          </p:cNvPr>
          <p:cNvGrpSpPr/>
          <p:nvPr/>
        </p:nvGrpSpPr>
        <p:grpSpPr>
          <a:xfrm>
            <a:off x="4110620" y="2373173"/>
            <a:ext cx="4106301" cy="2550207"/>
            <a:chOff x="431617" y="3811934"/>
            <a:chExt cx="4106301" cy="2550207"/>
          </a:xfrm>
        </p:grpSpPr>
        <p:pic>
          <p:nvPicPr>
            <p:cNvPr id="42" name="Picture 2" descr="Tv 텔레비전 평면 스크린 대형 - Pixabay의 무료 이미지">
              <a:extLst>
                <a:ext uri="{FF2B5EF4-FFF2-40B4-BE49-F238E27FC236}">
                  <a16:creationId xmlns:a16="http://schemas.microsoft.com/office/drawing/2014/main" id="{25CF349C-4715-DE97-E5E6-78029E9F6D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13666" r="24451" b="31374"/>
            <a:stretch/>
          </p:blipFill>
          <p:spPr bwMode="auto">
            <a:xfrm>
              <a:off x="557273" y="4087694"/>
              <a:ext cx="3779401" cy="2274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649F86-00CA-80DE-3378-0B75B0FD798B}"/>
                </a:ext>
              </a:extLst>
            </p:cNvPr>
            <p:cNvGrpSpPr/>
            <p:nvPr/>
          </p:nvGrpSpPr>
          <p:grpSpPr>
            <a:xfrm>
              <a:off x="431617" y="3811934"/>
              <a:ext cx="4106301" cy="2460634"/>
              <a:chOff x="431617" y="3811934"/>
              <a:chExt cx="4106301" cy="246063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D075D80-2400-12B9-0232-E3E8ECBF2443}"/>
                  </a:ext>
                </a:extLst>
              </p:cNvPr>
              <p:cNvSpPr txBox="1"/>
              <p:nvPr/>
            </p:nvSpPr>
            <p:spPr>
              <a:xfrm>
                <a:off x="431617" y="3811934"/>
                <a:ext cx="410630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/>
                  <a:t>사이드 바 </a:t>
                </a:r>
                <a:r>
                  <a:rPr lang="en-US" altLang="ko-KR" sz="1500" b="1" dirty="0"/>
                  <a:t>- </a:t>
                </a:r>
                <a:r>
                  <a:rPr lang="ko-KR" altLang="en-US" sz="1500" b="1" dirty="0"/>
                  <a:t>밀집도 경고 기록</a:t>
                </a:r>
                <a:endParaRPr lang="en-US" altLang="ko-KR" sz="1500" b="1" dirty="0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7317B34-DED8-B931-481E-499B6C30234B}"/>
                  </a:ext>
                </a:extLst>
              </p:cNvPr>
              <p:cNvGrpSpPr/>
              <p:nvPr/>
            </p:nvGrpSpPr>
            <p:grpSpPr>
              <a:xfrm>
                <a:off x="674648" y="4171970"/>
                <a:ext cx="3549048" cy="2100598"/>
                <a:chOff x="674648" y="4171970"/>
                <a:chExt cx="3549048" cy="2100598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1E1A4FC9-61FD-6DC7-8CAE-6D0110DB45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4648" y="4185603"/>
                  <a:ext cx="3549048" cy="2086965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F0714DA-21EB-3638-5F01-DB549AE1E697}"/>
                    </a:ext>
                  </a:extLst>
                </p:cNvPr>
                <p:cNvSpPr txBox="1"/>
                <p:nvPr/>
              </p:nvSpPr>
              <p:spPr>
                <a:xfrm>
                  <a:off x="887128" y="4171970"/>
                  <a:ext cx="19868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bg1"/>
                      </a:solidFill>
                    </a:rPr>
                    <a:t>&lt; </a:t>
                  </a:r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관리자</a:t>
                  </a:r>
                  <a:r>
                    <a:rPr lang="en-US" altLang="ko-KR" sz="1200" b="1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사용자 권한 </a:t>
                  </a:r>
                  <a:r>
                    <a:rPr lang="en-US" altLang="ko-KR" sz="1200" b="1" dirty="0">
                      <a:solidFill>
                        <a:schemeClr val="bg1"/>
                      </a:solidFill>
                    </a:rPr>
                    <a:t>&gt;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93672237"/>
      </p:ext>
    </p:extLst>
  </p:cSld>
  <p:clrMapOvr>
    <a:masterClrMapping/>
  </p:clrMapOvr>
</p:sld>
</file>

<file path=ppt/theme/theme1.xml><?xml version="1.0" encoding="utf-8"?>
<a:theme xmlns:a="http://schemas.openxmlformats.org/drawingml/2006/main" name="5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4375</TotalTime>
  <Words>2802</Words>
  <Application>Microsoft Office PowerPoint</Application>
  <PresentationFormat>와이드스크린</PresentationFormat>
  <Paragraphs>529</Paragraphs>
  <Slides>32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맑은 고딕</vt:lpstr>
      <vt:lpstr>HY견고딕</vt:lpstr>
      <vt:lpstr>Wingdings</vt:lpstr>
      <vt:lpstr>54_Office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</cp:lastModifiedBy>
  <cp:revision>245</cp:revision>
  <dcterms:created xsi:type="dcterms:W3CDTF">2024-04-14T05:34:12Z</dcterms:created>
  <dcterms:modified xsi:type="dcterms:W3CDTF">2025-01-27T07:41:05Z</dcterms:modified>
</cp:coreProperties>
</file>